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Roboto Slab" panose="020B0604020202020204" charset="0"/>
      <p:regular r:id="rId11"/>
    </p:embeddedFont>
    <p:embeddedFont>
      <p:font typeface="Roboto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485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895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es-ES" smtClean="0"/>
              <a:pPr/>
              <a:t>02/04/2025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49956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es-ES" smtClean="0"/>
              <a:pPr/>
              <a:t>02/04/2025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956574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es-ES" smtClean="0"/>
              <a:pPr/>
              <a:t>02/04/2025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429204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059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656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298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065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276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126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11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02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36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es-ES" smtClean="0"/>
              <a:pPr/>
              <a:t>02/04/2025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363625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es-ES" smtClean="0"/>
              <a:pPr/>
              <a:t>02/04/2025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81158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es-ES" smtClean="0"/>
              <a:pPr/>
              <a:t>02/04/2025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378733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es-ES" smtClean="0"/>
              <a:pPr/>
              <a:t>02/04/2025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86594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es-ES" smtClean="0"/>
              <a:pPr/>
              <a:t>02/04/2025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777007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es-ES" smtClean="0"/>
              <a:pPr/>
              <a:t>02/04/2025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148655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es-ES" smtClean="0"/>
              <a:pPr/>
              <a:t>02/04/2025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073851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es-ES" smtClean="0"/>
              <a:pPr/>
              <a:t>02/04/2025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30323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FCC2A-0209-407F-B3D9-0840C384EB7C}" type="datetimeFigureOut">
              <a:rPr lang="es-ES" smtClean="0"/>
              <a:pPr/>
              <a:t>02/04/2025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8C029-DB55-4711-BF78-58FBB075B157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4630400" cy="841248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2160"/>
          </a:p>
        </p:txBody>
      </p:sp>
    </p:spTree>
    <p:extLst>
      <p:ext uri="{BB962C8B-B14F-4D97-AF65-F5344CB8AC3E}">
        <p14:creationId xmlns:p14="http://schemas.microsoft.com/office/powerpoint/2010/main" val="125274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</p:sldLayoutIdLst>
  <p:hf sldNum="0" hdr="0" ftr="0" dt="0"/>
  <p:txStyles>
    <p:titleStyle>
      <a:lvl1pPr algn="ctr" defTabSz="1097280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2011204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Тестирование иностранных граждан по русскому языку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47770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 1 апреля 2025 года вводится обязательное тестирование на знание русского языка для детей иностранцев при их приеме в российские школы.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83846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090" y="84082"/>
            <a:ext cx="6306207" cy="8145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114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1644" y="606266"/>
            <a:ext cx="7600712" cy="1378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Основные требования закона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1019651" y="2314932"/>
            <a:ext cx="30480" cy="5309949"/>
          </a:xfrm>
          <a:prstGeom prst="roundRect">
            <a:avLst>
              <a:gd name="adj" fmla="val 108513"/>
            </a:avLst>
          </a:prstGeom>
          <a:solidFill>
            <a:srgbClr val="CFD2D8"/>
          </a:solidFill>
          <a:ln/>
        </p:spPr>
      </p:sp>
      <p:sp>
        <p:nvSpPr>
          <p:cNvPr id="5" name="Shape 2"/>
          <p:cNvSpPr/>
          <p:nvPr/>
        </p:nvSpPr>
        <p:spPr>
          <a:xfrm>
            <a:off x="1237178" y="2795707"/>
            <a:ext cx="661392" cy="30480"/>
          </a:xfrm>
          <a:prstGeom prst="roundRect">
            <a:avLst>
              <a:gd name="adj" fmla="val 108513"/>
            </a:avLst>
          </a:prstGeom>
          <a:solidFill>
            <a:srgbClr val="CFD2D8"/>
          </a:solidFill>
          <a:ln/>
        </p:spPr>
      </p:sp>
      <p:sp>
        <p:nvSpPr>
          <p:cNvPr id="6" name="Shape 3"/>
          <p:cNvSpPr/>
          <p:nvPr/>
        </p:nvSpPr>
        <p:spPr>
          <a:xfrm>
            <a:off x="771644" y="2562939"/>
            <a:ext cx="496014" cy="496014"/>
          </a:xfrm>
          <a:prstGeom prst="roundRect">
            <a:avLst>
              <a:gd name="adj" fmla="val 6668"/>
            </a:avLst>
          </a:prstGeom>
          <a:solidFill>
            <a:srgbClr val="E9ECF2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333" y="2604254"/>
            <a:ext cx="330637" cy="41338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122170" y="2535317"/>
            <a:ext cx="27561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Дата вступления</a:t>
            </a:r>
            <a:endParaRPr lang="en-US" sz="2150" dirty="0"/>
          </a:p>
        </p:txBody>
      </p:sp>
      <p:sp>
        <p:nvSpPr>
          <p:cNvPr id="9" name="Text 5"/>
          <p:cNvSpPr/>
          <p:nvPr/>
        </p:nvSpPr>
        <p:spPr>
          <a:xfrm>
            <a:off x="2122170" y="3012043"/>
            <a:ext cx="6250186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 апреля 2025 года вступает в силу Федеральный закон № 544-ФЗ.</a:t>
            </a:r>
            <a:endParaRPr lang="en-US" sz="1700" dirty="0"/>
          </a:p>
        </p:txBody>
      </p:sp>
      <p:sp>
        <p:nvSpPr>
          <p:cNvPr id="10" name="Shape 6"/>
          <p:cNvSpPr/>
          <p:nvPr/>
        </p:nvSpPr>
        <p:spPr>
          <a:xfrm>
            <a:off x="1237178" y="4639151"/>
            <a:ext cx="661392" cy="30480"/>
          </a:xfrm>
          <a:prstGeom prst="roundRect">
            <a:avLst>
              <a:gd name="adj" fmla="val 108513"/>
            </a:avLst>
          </a:prstGeom>
          <a:solidFill>
            <a:srgbClr val="CFD2D8"/>
          </a:solidFill>
          <a:ln/>
        </p:spPr>
      </p:sp>
      <p:sp>
        <p:nvSpPr>
          <p:cNvPr id="11" name="Shape 7"/>
          <p:cNvSpPr/>
          <p:nvPr/>
        </p:nvSpPr>
        <p:spPr>
          <a:xfrm>
            <a:off x="771644" y="4406384"/>
            <a:ext cx="496014" cy="496014"/>
          </a:xfrm>
          <a:prstGeom prst="roundRect">
            <a:avLst>
              <a:gd name="adj" fmla="val 6668"/>
            </a:avLst>
          </a:prstGeom>
          <a:solidFill>
            <a:srgbClr val="E9ECF2"/>
          </a:solidFill>
          <a:ln/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333" y="4447699"/>
            <a:ext cx="330637" cy="413385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2122170" y="4378762"/>
            <a:ext cx="27561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Условия приема</a:t>
            </a:r>
            <a:endParaRPr lang="en-US" sz="2150" dirty="0"/>
          </a:p>
        </p:txBody>
      </p:sp>
      <p:sp>
        <p:nvSpPr>
          <p:cNvPr id="14" name="Text 9"/>
          <p:cNvSpPr/>
          <p:nvPr/>
        </p:nvSpPr>
        <p:spPr>
          <a:xfrm>
            <a:off x="2122170" y="4855488"/>
            <a:ext cx="6250186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Законность нахождения на территории РФ и успешное прохождение тестирования.</a:t>
            </a:r>
            <a:endParaRPr lang="en-US" sz="1700" dirty="0"/>
          </a:p>
        </p:txBody>
      </p:sp>
      <p:sp>
        <p:nvSpPr>
          <p:cNvPr id="15" name="Shape 10"/>
          <p:cNvSpPr/>
          <p:nvPr/>
        </p:nvSpPr>
        <p:spPr>
          <a:xfrm>
            <a:off x="1237178" y="6482596"/>
            <a:ext cx="661392" cy="30480"/>
          </a:xfrm>
          <a:prstGeom prst="roundRect">
            <a:avLst>
              <a:gd name="adj" fmla="val 108513"/>
            </a:avLst>
          </a:prstGeom>
          <a:solidFill>
            <a:srgbClr val="CFD2D8"/>
          </a:solidFill>
          <a:ln/>
        </p:spPr>
      </p:sp>
      <p:sp>
        <p:nvSpPr>
          <p:cNvPr id="16" name="Shape 11"/>
          <p:cNvSpPr/>
          <p:nvPr/>
        </p:nvSpPr>
        <p:spPr>
          <a:xfrm>
            <a:off x="771644" y="6249829"/>
            <a:ext cx="496014" cy="496014"/>
          </a:xfrm>
          <a:prstGeom prst="roundRect">
            <a:avLst>
              <a:gd name="adj" fmla="val 6668"/>
            </a:avLst>
          </a:prstGeom>
          <a:solidFill>
            <a:srgbClr val="E9ECF2"/>
          </a:solidFill>
          <a:ln/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333" y="6291143"/>
            <a:ext cx="330637" cy="41338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2122170" y="6222206"/>
            <a:ext cx="27561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Регламентация</a:t>
            </a:r>
            <a:endParaRPr lang="en-US" sz="2150" dirty="0"/>
          </a:p>
        </p:txBody>
      </p:sp>
      <p:sp>
        <p:nvSpPr>
          <p:cNvPr id="19" name="Text 13"/>
          <p:cNvSpPr/>
          <p:nvPr/>
        </p:nvSpPr>
        <p:spPr>
          <a:xfrm>
            <a:off x="2122170" y="6698933"/>
            <a:ext cx="6250186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Приказы Минпросвещения №170 и №171 от 04.03.2025 определяют порядок тестирования.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21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89702" y="552569"/>
            <a:ext cx="6611422" cy="628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Необходимые документы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6189702" y="1481971"/>
            <a:ext cx="7737396" cy="1479113"/>
          </a:xfrm>
          <a:prstGeom prst="roundRect">
            <a:avLst>
              <a:gd name="adj" fmla="val 2038"/>
            </a:avLst>
          </a:prstGeom>
          <a:solidFill>
            <a:srgbClr val="E9ECF2"/>
          </a:solidFill>
          <a:ln/>
        </p:spPr>
      </p:sp>
      <p:sp>
        <p:nvSpPr>
          <p:cNvPr id="5" name="Text 2"/>
          <p:cNvSpPr/>
          <p:nvPr/>
        </p:nvSpPr>
        <p:spPr>
          <a:xfrm>
            <a:off x="6390561" y="1682829"/>
            <a:ext cx="3032522" cy="313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Документы о личности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6390561" y="2117288"/>
            <a:ext cx="7335679" cy="642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Копии документов, удостоверяющих личность ребенка и подтверждающих родство заявителя.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6189702" y="3161943"/>
            <a:ext cx="7737396" cy="1479113"/>
          </a:xfrm>
          <a:prstGeom prst="roundRect">
            <a:avLst>
              <a:gd name="adj" fmla="val 2038"/>
            </a:avLst>
          </a:prstGeom>
          <a:solidFill>
            <a:srgbClr val="E9ECF2"/>
          </a:solidFill>
          <a:ln/>
        </p:spPr>
      </p:sp>
      <p:sp>
        <p:nvSpPr>
          <p:cNvPr id="8" name="Text 5"/>
          <p:cNvSpPr/>
          <p:nvPr/>
        </p:nvSpPr>
        <p:spPr>
          <a:xfrm>
            <a:off x="6390561" y="3362801"/>
            <a:ext cx="3261836" cy="313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Документы о законности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6390561" y="3797260"/>
            <a:ext cx="7335679" cy="642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Копии документов о законности нахождения на территории РФ и прохождении дактилоскопии.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6189702" y="4841915"/>
            <a:ext cx="7737396" cy="1157645"/>
          </a:xfrm>
          <a:prstGeom prst="roundRect">
            <a:avLst>
              <a:gd name="adj" fmla="val 2604"/>
            </a:avLst>
          </a:prstGeom>
          <a:solidFill>
            <a:srgbClr val="E9ECF2"/>
          </a:solidFill>
          <a:ln/>
        </p:spPr>
      </p:sp>
      <p:sp>
        <p:nvSpPr>
          <p:cNvPr id="11" name="Text 8"/>
          <p:cNvSpPr/>
          <p:nvPr/>
        </p:nvSpPr>
        <p:spPr>
          <a:xfrm>
            <a:off x="6390561" y="5042773"/>
            <a:ext cx="3334226" cy="313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Медицинские документы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6390561" y="5477232"/>
            <a:ext cx="7335679" cy="321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Медицинское заключение об отсутствии инфекционных заболеваний.</a:t>
            </a:r>
            <a:endParaRPr lang="en-US" sz="1550" dirty="0"/>
          </a:p>
        </p:txBody>
      </p:sp>
      <p:sp>
        <p:nvSpPr>
          <p:cNvPr id="13" name="Shape 10"/>
          <p:cNvSpPr/>
          <p:nvPr/>
        </p:nvSpPr>
        <p:spPr>
          <a:xfrm>
            <a:off x="6189702" y="6200418"/>
            <a:ext cx="7737396" cy="1479113"/>
          </a:xfrm>
          <a:prstGeom prst="roundRect">
            <a:avLst>
              <a:gd name="adj" fmla="val 2038"/>
            </a:avLst>
          </a:prstGeom>
          <a:solidFill>
            <a:srgbClr val="E9ECF2"/>
          </a:solidFill>
          <a:ln/>
        </p:spPr>
      </p:sp>
      <p:sp>
        <p:nvSpPr>
          <p:cNvPr id="14" name="Text 11"/>
          <p:cNvSpPr/>
          <p:nvPr/>
        </p:nvSpPr>
        <p:spPr>
          <a:xfrm>
            <a:off x="6390561" y="6401276"/>
            <a:ext cx="3769995" cy="313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Дополнительные документы</a:t>
            </a:r>
            <a:endParaRPr lang="en-US" sz="1950" dirty="0"/>
          </a:p>
        </p:txBody>
      </p:sp>
      <p:sp>
        <p:nvSpPr>
          <p:cNvPr id="15" name="Text 12"/>
          <p:cNvSpPr/>
          <p:nvPr/>
        </p:nvSpPr>
        <p:spPr>
          <a:xfrm>
            <a:off x="6390561" y="6835735"/>
            <a:ext cx="7335679" cy="6429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Документы об изучении русского языка и трудовой деятельности родителей (при наличии).</a:t>
            </a:r>
            <a:endParaRPr lang="en-US" sz="15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7829" y="713899"/>
            <a:ext cx="6747153" cy="6498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0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Процедура тестирования</a:t>
            </a:r>
            <a:endParaRPr lang="en-US" sz="40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829" y="1675567"/>
            <a:ext cx="1039773" cy="153078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079427" y="1883450"/>
            <a:ext cx="3302794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Получение направления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2079427" y="2332911"/>
            <a:ext cx="6336744" cy="665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Родители получают направление в школе, куда подали заявление о приеме.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829" y="3206353"/>
            <a:ext cx="1039773" cy="153078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079427" y="3414236"/>
            <a:ext cx="3237071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Запись на тестирование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2079427" y="3863697"/>
            <a:ext cx="6336744" cy="665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Обращение в тестирующую организацию в течение 7 рабочих дней.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829" y="4737140"/>
            <a:ext cx="1039773" cy="153078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079427" y="4945023"/>
            <a:ext cx="3747016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Прохождение тестирования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2079427" y="5394484"/>
            <a:ext cx="6336744" cy="665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Устная форма для 1 класса, устная и письменная для 2-11 классов.</a:t>
            </a:r>
            <a:endParaRPr lang="en-US" sz="16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829" y="6267926"/>
            <a:ext cx="1039773" cy="124765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079427" y="6475809"/>
            <a:ext cx="3152061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Получение результатов</a:t>
            </a:r>
            <a:endParaRPr lang="en-US" sz="2000" dirty="0"/>
          </a:p>
        </p:txBody>
      </p:sp>
      <p:sp>
        <p:nvSpPr>
          <p:cNvPr id="15" name="Text 8"/>
          <p:cNvSpPr/>
          <p:nvPr/>
        </p:nvSpPr>
        <p:spPr>
          <a:xfrm>
            <a:off x="2079427" y="6925270"/>
            <a:ext cx="6336744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Результаты передаются в школу в течение 3 рабочих дней.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5329" y="569833"/>
            <a:ext cx="9658707" cy="647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Формат и содержание тестирования</a:t>
            </a:r>
            <a:endParaRPr lang="en-US" sz="40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243" y="3489365"/>
            <a:ext cx="9225796" cy="9225796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826" y="6814483"/>
            <a:ext cx="349687" cy="437078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2243" y="3489365"/>
            <a:ext cx="9225796" cy="9225796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6650" y="5084743"/>
            <a:ext cx="349687" cy="437078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2243" y="3489365"/>
            <a:ext cx="9225796" cy="9225796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0238" y="4423946"/>
            <a:ext cx="349687" cy="437078"/>
          </a:xfrm>
          <a:prstGeom prst="rect">
            <a:avLst/>
          </a:prstGeom>
        </p:spPr>
      </p:pic>
      <p:pic>
        <p:nvPicPr>
          <p:cNvPr id="9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02243" y="3489365"/>
            <a:ext cx="9225796" cy="9225796"/>
          </a:xfrm>
          <a:prstGeom prst="rect">
            <a:avLst/>
          </a:prstGeom>
        </p:spPr>
      </p:pic>
      <p:pic>
        <p:nvPicPr>
          <p:cNvPr id="10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73706" y="5084743"/>
            <a:ext cx="349687" cy="437078"/>
          </a:xfrm>
          <a:prstGeom prst="rect">
            <a:avLst/>
          </a:prstGeom>
        </p:spPr>
      </p:pic>
      <p:pic>
        <p:nvPicPr>
          <p:cNvPr id="11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02243" y="3489365"/>
            <a:ext cx="9225796" cy="9225796"/>
          </a:xfrm>
          <a:prstGeom prst="rect">
            <a:avLst/>
          </a:prstGeom>
        </p:spPr>
      </p:pic>
      <p:pic>
        <p:nvPicPr>
          <p:cNvPr id="12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30530" y="6814483"/>
            <a:ext cx="349687" cy="437078"/>
          </a:xfrm>
          <a:prstGeom prst="rect">
            <a:avLst/>
          </a:prstGeom>
        </p:spPr>
      </p:pic>
      <p:sp>
        <p:nvSpPr>
          <p:cNvPr id="13" name="Text 1"/>
          <p:cNvSpPr/>
          <p:nvPr/>
        </p:nvSpPr>
        <p:spPr>
          <a:xfrm>
            <a:off x="725329" y="3875961"/>
            <a:ext cx="2387203" cy="3238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Слушание</a:t>
            </a:r>
            <a:endParaRPr lang="en-US" sz="2000" dirty="0"/>
          </a:p>
        </p:txBody>
      </p:sp>
      <p:sp>
        <p:nvSpPr>
          <p:cNvPr id="14" name="Text 2"/>
          <p:cNvSpPr/>
          <p:nvPr/>
        </p:nvSpPr>
        <p:spPr>
          <a:xfrm>
            <a:off x="725329" y="4324112"/>
            <a:ext cx="2387203" cy="663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Понимание прослушанного текста.</a:t>
            </a:r>
            <a:endParaRPr lang="en-US" sz="1600" dirty="0"/>
          </a:p>
        </p:txBody>
      </p:sp>
      <p:sp>
        <p:nvSpPr>
          <p:cNvPr id="15" name="Text 3"/>
          <p:cNvSpPr/>
          <p:nvPr/>
        </p:nvSpPr>
        <p:spPr>
          <a:xfrm>
            <a:off x="3423404" y="2160508"/>
            <a:ext cx="2387203" cy="3238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Говорение</a:t>
            </a:r>
            <a:endParaRPr lang="en-US" sz="2000" dirty="0"/>
          </a:p>
        </p:txBody>
      </p:sp>
      <p:sp>
        <p:nvSpPr>
          <p:cNvPr id="16" name="Text 4"/>
          <p:cNvSpPr/>
          <p:nvPr/>
        </p:nvSpPr>
        <p:spPr>
          <a:xfrm>
            <a:off x="3423404" y="2608659"/>
            <a:ext cx="2387203" cy="994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Устное составление текста, пересказ, участие в диалоге.</a:t>
            </a:r>
            <a:endParaRPr lang="en-US" sz="1600" dirty="0"/>
          </a:p>
        </p:txBody>
      </p:sp>
      <p:sp>
        <p:nvSpPr>
          <p:cNvPr id="17" name="Text 5"/>
          <p:cNvSpPr/>
          <p:nvPr/>
        </p:nvSpPr>
        <p:spPr>
          <a:xfrm>
            <a:off x="6121479" y="1631990"/>
            <a:ext cx="2387322" cy="3238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Чтение</a:t>
            </a:r>
            <a:endParaRPr lang="en-US" sz="2000" dirty="0"/>
          </a:p>
        </p:txBody>
      </p:sp>
      <p:sp>
        <p:nvSpPr>
          <p:cNvPr id="18" name="Text 6"/>
          <p:cNvSpPr/>
          <p:nvPr/>
        </p:nvSpPr>
        <p:spPr>
          <a:xfrm>
            <a:off x="6121479" y="2080141"/>
            <a:ext cx="2387322" cy="994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Чтение вслух и понимание прочитанного.</a:t>
            </a:r>
            <a:endParaRPr lang="en-US" sz="1600" dirty="0"/>
          </a:p>
        </p:txBody>
      </p:sp>
      <p:sp>
        <p:nvSpPr>
          <p:cNvPr id="19" name="Text 7"/>
          <p:cNvSpPr/>
          <p:nvPr/>
        </p:nvSpPr>
        <p:spPr>
          <a:xfrm>
            <a:off x="8819674" y="2160508"/>
            <a:ext cx="2387203" cy="3238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Письмо</a:t>
            </a:r>
            <a:endParaRPr lang="en-US" sz="2000" dirty="0"/>
          </a:p>
        </p:txBody>
      </p:sp>
      <p:sp>
        <p:nvSpPr>
          <p:cNvPr id="20" name="Text 8"/>
          <p:cNvSpPr/>
          <p:nvPr/>
        </p:nvSpPr>
        <p:spPr>
          <a:xfrm>
            <a:off x="8819674" y="2608659"/>
            <a:ext cx="2387203" cy="994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Правильное списывание, составление текста.</a:t>
            </a:r>
            <a:endParaRPr lang="en-US" sz="1600" dirty="0"/>
          </a:p>
        </p:txBody>
      </p:sp>
      <p:sp>
        <p:nvSpPr>
          <p:cNvPr id="21" name="Text 9"/>
          <p:cNvSpPr/>
          <p:nvPr/>
        </p:nvSpPr>
        <p:spPr>
          <a:xfrm>
            <a:off x="11517749" y="3220522"/>
            <a:ext cx="2387322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0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Лексика и грамматика</a:t>
            </a:r>
            <a:endParaRPr lang="en-US" sz="2000" dirty="0"/>
          </a:p>
        </p:txBody>
      </p:sp>
      <p:sp>
        <p:nvSpPr>
          <p:cNvPr id="22" name="Text 10"/>
          <p:cNvSpPr/>
          <p:nvPr/>
        </p:nvSpPr>
        <p:spPr>
          <a:xfrm>
            <a:off x="11517749" y="3992523"/>
            <a:ext cx="2387322" cy="994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0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Знание алфавита, частей речи, синонимов, антонимов.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4826" y="910947"/>
            <a:ext cx="7523083" cy="6593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Организация тестирования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6224826" y="2124075"/>
            <a:ext cx="474702" cy="4747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3883" y="2163604"/>
            <a:ext cx="316468" cy="39552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910507" y="2124075"/>
            <a:ext cx="2637473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Место проведения</a:t>
            </a:r>
            <a:endParaRPr lang="en-US" sz="2050" dirty="0"/>
          </a:p>
        </p:txBody>
      </p:sp>
      <p:sp>
        <p:nvSpPr>
          <p:cNvPr id="7" name="Text 3"/>
          <p:cNvSpPr/>
          <p:nvPr/>
        </p:nvSpPr>
        <p:spPr>
          <a:xfrm>
            <a:off x="6910507" y="2580203"/>
            <a:ext cx="6981468" cy="675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Государственные и муниципальные общеобразовательные организации из утвержденного перечня.</a:t>
            </a:r>
            <a:endParaRPr lang="en-US" sz="1650" dirty="0"/>
          </a:p>
        </p:txBody>
      </p:sp>
      <p:sp>
        <p:nvSpPr>
          <p:cNvPr id="8" name="Shape 4"/>
          <p:cNvSpPr/>
          <p:nvPr/>
        </p:nvSpPr>
        <p:spPr>
          <a:xfrm>
            <a:off x="6224826" y="3703558"/>
            <a:ext cx="474702" cy="4747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3883" y="3743087"/>
            <a:ext cx="316468" cy="39552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910507" y="3703558"/>
            <a:ext cx="2867263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Контроль процедуры</a:t>
            </a:r>
            <a:endParaRPr lang="en-US" sz="2050" dirty="0"/>
          </a:p>
        </p:txBody>
      </p:sp>
      <p:sp>
        <p:nvSpPr>
          <p:cNvPr id="11" name="Text 6"/>
          <p:cNvSpPr/>
          <p:nvPr/>
        </p:nvSpPr>
        <p:spPr>
          <a:xfrm>
            <a:off x="6910507" y="4159687"/>
            <a:ext cx="6981468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Видеозапись всей процедуры и аудиозапись устных ответов.</a:t>
            </a:r>
            <a:endParaRPr lang="en-US" sz="1650" dirty="0"/>
          </a:p>
        </p:txBody>
      </p:sp>
      <p:sp>
        <p:nvSpPr>
          <p:cNvPr id="12" name="Shape 7"/>
          <p:cNvSpPr/>
          <p:nvPr/>
        </p:nvSpPr>
        <p:spPr>
          <a:xfrm>
            <a:off x="6224826" y="4945499"/>
            <a:ext cx="474702" cy="4747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3883" y="4985028"/>
            <a:ext cx="316468" cy="395526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6910507" y="4945499"/>
            <a:ext cx="2774752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Продолжительность</a:t>
            </a:r>
            <a:endParaRPr lang="en-US" sz="2050" dirty="0"/>
          </a:p>
        </p:txBody>
      </p:sp>
      <p:sp>
        <p:nvSpPr>
          <p:cNvPr id="15" name="Text 9"/>
          <p:cNvSpPr/>
          <p:nvPr/>
        </p:nvSpPr>
        <p:spPr>
          <a:xfrm>
            <a:off x="6910507" y="5401628"/>
            <a:ext cx="6981468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Не более 80 минут.</a:t>
            </a:r>
            <a:endParaRPr lang="en-US" sz="1650" dirty="0"/>
          </a:p>
        </p:txBody>
      </p:sp>
      <p:sp>
        <p:nvSpPr>
          <p:cNvPr id="16" name="Shape 10"/>
          <p:cNvSpPr/>
          <p:nvPr/>
        </p:nvSpPr>
        <p:spPr>
          <a:xfrm>
            <a:off x="6224826" y="6187440"/>
            <a:ext cx="474702" cy="4747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3883" y="6226969"/>
            <a:ext cx="316468" cy="395526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6910507" y="6187440"/>
            <a:ext cx="2637473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Запреты</a:t>
            </a:r>
            <a:endParaRPr lang="en-US" sz="2050" dirty="0"/>
          </a:p>
        </p:txBody>
      </p:sp>
      <p:sp>
        <p:nvSpPr>
          <p:cNvPr id="19" name="Text 12"/>
          <p:cNvSpPr/>
          <p:nvPr/>
        </p:nvSpPr>
        <p:spPr>
          <a:xfrm>
            <a:off x="6910507" y="6643568"/>
            <a:ext cx="6981468" cy="675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Запрещено пользоваться подсказками, средствами связи и справочными материалами.</a:t>
            </a:r>
            <a:endParaRPr lang="en-US" sz="1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59825"/>
            <a:ext cx="1125152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Результаты и повторное тестирование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622233"/>
            <a:ext cx="2173724" cy="1306949"/>
          </a:xfrm>
          <a:prstGeom prst="roundRect">
            <a:avLst>
              <a:gd name="adj" fmla="val 2603"/>
            </a:avLst>
          </a:prstGeom>
          <a:solidFill>
            <a:srgbClr val="E9ECF2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3076337"/>
            <a:ext cx="318968" cy="39862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3194328" y="2849047"/>
            <a:ext cx="344388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Успешное прохождение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3194328" y="3339465"/>
            <a:ext cx="344388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Зачисление в школу.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3080861" y="3913942"/>
            <a:ext cx="10642402" cy="15240"/>
          </a:xfrm>
          <a:prstGeom prst="roundRect">
            <a:avLst>
              <a:gd name="adj" fmla="val 223256"/>
            </a:avLst>
          </a:prstGeom>
          <a:solidFill>
            <a:srgbClr val="CFD2D8"/>
          </a:solidFill>
          <a:ln/>
        </p:spPr>
      </p:sp>
      <p:sp>
        <p:nvSpPr>
          <p:cNvPr id="8" name="Shape 5"/>
          <p:cNvSpPr/>
          <p:nvPr/>
        </p:nvSpPr>
        <p:spPr>
          <a:xfrm>
            <a:off x="793790" y="4042529"/>
            <a:ext cx="4347567" cy="1306949"/>
          </a:xfrm>
          <a:prstGeom prst="roundRect">
            <a:avLst>
              <a:gd name="adj" fmla="val 2603"/>
            </a:avLst>
          </a:prstGeom>
          <a:solidFill>
            <a:srgbClr val="E9ECF2"/>
          </a:solidFill>
          <a:ln/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496633"/>
            <a:ext cx="318968" cy="398621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368171" y="4269343"/>
            <a:ext cx="378499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Неуспешное прохождение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368171" y="4759762"/>
            <a:ext cx="522327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Предложение пройти дополнительное обучение.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254704" y="5334238"/>
            <a:ext cx="8468558" cy="15240"/>
          </a:xfrm>
          <a:prstGeom prst="roundRect">
            <a:avLst>
              <a:gd name="adj" fmla="val 223256"/>
            </a:avLst>
          </a:prstGeom>
          <a:solidFill>
            <a:srgbClr val="CFD2D8"/>
          </a:solidFill>
          <a:ln/>
        </p:spPr>
      </p:sp>
      <p:sp>
        <p:nvSpPr>
          <p:cNvPr id="13" name="Shape 9"/>
          <p:cNvSpPr/>
          <p:nvPr/>
        </p:nvSpPr>
        <p:spPr>
          <a:xfrm>
            <a:off x="793790" y="5462826"/>
            <a:ext cx="6521410" cy="1306949"/>
          </a:xfrm>
          <a:prstGeom prst="roundRect">
            <a:avLst>
              <a:gd name="adj" fmla="val 2603"/>
            </a:avLst>
          </a:prstGeom>
          <a:solidFill>
            <a:srgbClr val="E9ECF2"/>
          </a:solidFill>
          <a:ln/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5916930"/>
            <a:ext cx="318968" cy="39862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542014" y="5689640"/>
            <a:ext cx="36252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Повторное тестирование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42014" y="6180058"/>
            <a:ext cx="43186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Возможно не ранее чем через 3 месяца.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36715"/>
            <a:ext cx="885705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Дополнительная информация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0" y="2645093"/>
            <a:ext cx="3120747" cy="312074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608" y="2645093"/>
            <a:ext cx="3120866" cy="312086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926" y="2645093"/>
            <a:ext cx="3120747" cy="3120747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8124" y="2645093"/>
            <a:ext cx="3120866" cy="3120866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793790" y="6167080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Демонстрационные варианты тестов доступны на сайте ФИПИ. При несогласии с результатами можно обратиться в апелляционную комиссию. 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17</TotalTime>
  <Words>324</Words>
  <Application>Microsoft Office PowerPoint</Application>
  <PresentationFormat>Произвольный</PresentationFormat>
  <Paragraphs>64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Roboto Slab</vt:lpstr>
      <vt:lpstr>Roboto</vt:lpstr>
      <vt:lpstr>Calibri</vt:lpstr>
      <vt:lpstr>La mente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ARM_UO</cp:lastModifiedBy>
  <cp:revision>3</cp:revision>
  <dcterms:created xsi:type="dcterms:W3CDTF">2025-04-01T05:22:06Z</dcterms:created>
  <dcterms:modified xsi:type="dcterms:W3CDTF">2025-04-02T09:40:24Z</dcterms:modified>
</cp:coreProperties>
</file>