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1"/>
  </p:notesMasterIdLst>
  <p:sldIdLst>
    <p:sldId id="256" r:id="rId2"/>
    <p:sldId id="257" r:id="rId3"/>
    <p:sldId id="277" r:id="rId4"/>
    <p:sldId id="278" r:id="rId5"/>
    <p:sldId id="269" r:id="rId6"/>
    <p:sldId id="283" r:id="rId7"/>
    <p:sldId id="284" r:id="rId8"/>
    <p:sldId id="271" r:id="rId9"/>
    <p:sldId id="27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C79AB-FEBB-40F3-B390-8A9E0A8E56B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5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s.dnevnik.ru/reports/default.aspx?school=39630&amp;report=student-movement-arrived&amp;year=2020&amp;fromDate=11.01.2021&amp;toDate=27.03.2021&amp;moveType=1&amp;sortBy=3" TargetMode="External"/><Relationship Id="rId2" Type="http://schemas.openxmlformats.org/officeDocument/2006/relationships/hyperlink" Target="https://schools.dnevnik.ru/reports/default.aspx?school=39630&amp;report=student-movement-arrived&amp;year=2020&amp;fromDate=11.01.2021&amp;toDate=27.03.2021&amp;moveType=1&amp;sortBy=1&amp;sort=2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chools.dnevnik.ru/reports/default.aspx?school=39630&amp;report=student-movement-arrived&amp;year=2020&amp;fromDate=11.01.2021&amp;toDate=27.03.2021&amp;moveType=1&amp;sortBy=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s.dnevnik.ru/reports/default.aspx?school=39630&amp;report=student-movement-dropout&amp;year=2020&amp;fromDate=11.01.2021&amp;toDate=27.03.2021&amp;moveType=4&amp;sortBy=3" TargetMode="External"/><Relationship Id="rId2" Type="http://schemas.openxmlformats.org/officeDocument/2006/relationships/hyperlink" Target="https://schools.dnevnik.ru/reports/default.aspx?school=39630&amp;report=student-movement-dropout&amp;year=2020&amp;fromDate=11.01.2021&amp;toDate=27.03.2021&amp;moveType=4&amp;sortBy=1&amp;sort=2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chools.dnevnik.ru/reports/default.aspx?school=39630&amp;report=student-movement-dropout&amp;year=2020&amp;fromDate=11.01.2021&amp;toDate=27.03.2021&amp;moveType=4&amp;sortBy=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ЧЕТВЕРТЬ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2020-2021 учебный год</a:t>
            </a:r>
            <a:endParaRPr lang="ru-RU" b="1" dirty="0"/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272" y="84203"/>
            <a:ext cx="73824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начальной школы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en-US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2020-2021 уч. года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25075"/>
              </p:ext>
            </p:extLst>
          </p:nvPr>
        </p:nvGraphicFramePr>
        <p:xfrm>
          <a:off x="251521" y="1484784"/>
          <a:ext cx="8424936" cy="40898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0023"/>
                <a:gridCol w="673351"/>
                <a:gridCol w="704603"/>
                <a:gridCol w="703657"/>
                <a:gridCol w="704603"/>
                <a:gridCol w="801202"/>
                <a:gridCol w="801202"/>
                <a:gridCol w="943259"/>
                <a:gridCol w="983036"/>
              </a:tblGrid>
              <a:tr h="9496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Классы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1-а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1-б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2-а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2-б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4-а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4-б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96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 конец </a:t>
                      </a:r>
                      <a:r>
                        <a:rPr lang="en-US" sz="1800" dirty="0" smtClean="0">
                          <a:effectLst/>
                        </a:rPr>
                        <a:t>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   </a:t>
                      </a:r>
                      <a:r>
                        <a:rPr lang="ru-RU" sz="1800" dirty="0" smtClean="0">
                          <a:effectLst/>
                        </a:rPr>
                        <a:t>2</a:t>
                      </a:r>
                      <a:r>
                        <a:rPr lang="en-US" sz="1800" dirty="0" smtClean="0">
                          <a:effectLst/>
                        </a:rPr>
                        <a:t>  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четверти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03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Прибыло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03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выбыло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96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 конец </a:t>
                      </a:r>
                      <a:r>
                        <a:rPr lang="en-US" sz="1800" dirty="0" smtClean="0">
                          <a:effectLst/>
                        </a:rPr>
                        <a:t>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3 </a:t>
                      </a:r>
                      <a:r>
                        <a:rPr lang="ru-RU" sz="1800" dirty="0">
                          <a:effectLst/>
                        </a:rPr>
                        <a:t>четверти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156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489248"/>
            <a:ext cx="748883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Итого за отчётный период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11.01.2021 по 27.03.2021 прибыло учеников: 3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274824"/>
              </p:ext>
            </p:extLst>
          </p:nvPr>
        </p:nvGraphicFramePr>
        <p:xfrm>
          <a:off x="480339" y="2204864"/>
          <a:ext cx="8640960" cy="2290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5"/>
                <a:gridCol w="2016225"/>
                <a:gridCol w="792088"/>
                <a:gridCol w="1296144"/>
                <a:gridCol w="1008112"/>
                <a:gridCol w="792088"/>
                <a:gridCol w="1694408"/>
                <a:gridCol w="177800"/>
              </a:tblGrid>
              <a:tr h="15875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strike="noStrike" dirty="0">
                          <a:effectLst/>
                          <a:hlinkClick r:id="rId2"/>
                        </a:rPr>
                        <a:t>Фамилия, имя, отчество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Класс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Прибытие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strike="noStrike">
                          <a:effectLst/>
                          <a:hlinkClick r:id="rId3"/>
                        </a:rPr>
                        <a:t>Дата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Причина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Откуда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strike="noStrike">
                          <a:effectLst/>
                          <a:hlinkClick r:id="rId4"/>
                        </a:rPr>
                        <a:t>Дата приказа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</a:tr>
              <a:tr h="1352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*****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4-б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04.03.2021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зачисление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01.03.2021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352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*****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4-а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13.01.2021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зачисление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13.01.2021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*****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1-а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09.03.2021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перевод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2-а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09.03.2021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899592" y="365139"/>
            <a:ext cx="684076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5536" y="24299"/>
            <a:ext cx="734481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Итого за отчётный период с 11.01.2021 по 27.03.2021 выбыло учеников: 4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469124"/>
              </p:ext>
            </p:extLst>
          </p:nvPr>
        </p:nvGraphicFramePr>
        <p:xfrm>
          <a:off x="323527" y="959297"/>
          <a:ext cx="8568954" cy="48857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3"/>
                <a:gridCol w="1800200"/>
                <a:gridCol w="646072"/>
                <a:gridCol w="866609"/>
                <a:gridCol w="1037603"/>
                <a:gridCol w="1666185"/>
                <a:gridCol w="634737"/>
                <a:gridCol w="1125458"/>
                <a:gridCol w="144017"/>
              </a:tblGrid>
              <a:tr h="15039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098" marB="27098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hlinkClick r:id="rId2"/>
                        </a:rPr>
                        <a:t>Фамилия, имя, отчество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098" marB="27098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098" marB="27098" anchor="ctr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Выбытие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098" marB="27098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29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hlinkClick r:id="rId3"/>
                        </a:rPr>
                        <a:t>Дата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098" marB="2709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Тип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098" marB="2709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Причина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098" marB="2709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Куда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098" marB="2709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>
                          <a:solidFill>
                            <a:schemeClr val="tx1"/>
                          </a:solidFill>
                          <a:effectLst/>
                          <a:hlinkClick r:id="rId4"/>
                        </a:rPr>
                        <a:t>Дата приказа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098" marB="2709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098" marB="27098" anchor="ctr"/>
                </a:tc>
              </a:tr>
              <a:tr h="8202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2-б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16.01.2021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отчисление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 другие дневные общеобразовательные учреждения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16.01.2021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</a:tr>
              <a:tr h="8202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1-а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18.01.2021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отчисление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 другие дневные общеобразовательные учреждения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18.01.2021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</a:tr>
              <a:tr h="1697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1-а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01.03.2021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отчисление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 общеобразовательные учреждения и классы для детей с ограниченными возможностями здоровья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01.03.2021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</a:tr>
              <a:tr h="532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2-а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08.03.2021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перевод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1-а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09.03.2021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197" marR="54197" marT="27098" marB="27098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120005"/>
            <a:ext cx="7168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402454"/>
              </p:ext>
            </p:extLst>
          </p:nvPr>
        </p:nvGraphicFramePr>
        <p:xfrm>
          <a:off x="395535" y="643224"/>
          <a:ext cx="8496944" cy="46837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081"/>
                <a:gridCol w="1080120"/>
                <a:gridCol w="3054717"/>
                <a:gridCol w="2013137"/>
                <a:gridCol w="828646"/>
                <a:gridCol w="800243"/>
              </a:tblGrid>
              <a:tr h="316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Учитель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Отличники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Хорошисты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Неуспевающие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%  усп-ти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%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кач-ва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</a:tr>
              <a:tr h="755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2-а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91,3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30,43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</a:tr>
              <a:tr h="7875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2-б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82,64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26,09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93,1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27,59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4-а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31,82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4-б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22,73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</a:tr>
              <a:tr h="154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ИТОГО: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3</a:t>
                      </a:r>
                      <a:r>
                        <a:rPr lang="ru-RU" sz="1400" dirty="0" smtClean="0">
                          <a:effectLst/>
                        </a:rPr>
                        <a:t>0</a:t>
                      </a:r>
                      <a:endParaRPr lang="en-US" sz="14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93,35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27,27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843321"/>
              </p:ext>
            </p:extLst>
          </p:nvPr>
        </p:nvGraphicFramePr>
        <p:xfrm>
          <a:off x="395536" y="1032510"/>
          <a:ext cx="8424935" cy="4096766"/>
        </p:xfrm>
        <a:graphic>
          <a:graphicData uri="http://schemas.openxmlformats.org/drawingml/2006/table">
            <a:tbl>
              <a:tblPr/>
              <a:tblGrid>
                <a:gridCol w="1717381"/>
                <a:gridCol w="2315067"/>
                <a:gridCol w="2286033"/>
                <a:gridCol w="210645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Ф.И. </a:t>
                      </a: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ученика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2-а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Физкультура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Немченко А.В.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2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2-б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2.*****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Умашева Г.А.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61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3.*****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4.*****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5.*****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6.*****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Кокарева О.В.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7.*****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8.*****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Миделашвили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Т.Г.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2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8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чел.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907704" y="260648"/>
            <a:ext cx="45870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Резерв (учащиеся с одной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39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85940"/>
              </p:ext>
            </p:extLst>
          </p:nvPr>
        </p:nvGraphicFramePr>
        <p:xfrm>
          <a:off x="179512" y="1124744"/>
          <a:ext cx="8784975" cy="3676714"/>
        </p:xfrm>
        <a:graphic>
          <a:graphicData uri="http://schemas.openxmlformats.org/drawingml/2006/table">
            <a:tbl>
              <a:tblPr/>
              <a:tblGrid>
                <a:gridCol w="864096"/>
                <a:gridCol w="1800200"/>
                <a:gridCol w="4248472"/>
                <a:gridCol w="1872207"/>
              </a:tblGrid>
              <a:tr h="203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Ф.И. ученика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Предмет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2-а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2.*****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язык, окружающий мир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Соколова И.В.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2-б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3.*****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4.*****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5.*****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6.*****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Математика, русский язык, чтение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Н/а по 7 предметам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Математика, русский язык, чтение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Математика, русский язык, чтение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Умашева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Г.А.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9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7.*****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8.*****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язык, математика,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ОМ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язык, математика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Кокарева О.В.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Неуспевающие -7 чел., </a:t>
                      </a:r>
                      <a:r>
                        <a:rPr lang="ru-RU" sz="1800" b="1" dirty="0" err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/а -1 чел. (по болезни по 7 предметам).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03648" y="404664"/>
            <a:ext cx="2622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Неуспевающие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37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03648" y="0"/>
            <a:ext cx="603735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учебной деятельности 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четвертям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20851"/>
            <a:ext cx="360996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124744"/>
          <a:ext cx="8424935" cy="3921066"/>
        </p:xfrm>
        <a:graphic>
          <a:graphicData uri="http://schemas.openxmlformats.org/drawingml/2006/table">
            <a:tbl>
              <a:tblPr/>
              <a:tblGrid>
                <a:gridCol w="2719994"/>
                <a:gridCol w="1901647"/>
                <a:gridCol w="1901647"/>
                <a:gridCol w="190164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2020-2021 учебного года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II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2020-2021 учебного года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4630" algn="l"/>
                        </a:tabLs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 четверть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4630" algn="l"/>
                        </a:tabLs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2020-2021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4630" algn="l"/>
                        </a:tabLs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учебного года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 на конец четверти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учащихся,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подлежащих аттестации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119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119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%  качества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27,14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27,</a:t>
                      </a: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27,75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%  успеваемости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97,62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93,35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 аттестовано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 успевают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Отличники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Хорошисты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На заседании ШМО проанализировать результаты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четверти, определить приемы и методы, способствующие повышению качества обучения.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2.Классным руководителям 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четверти взять под особый контроль успеваемость учащихся, имеющих в четверти одну «3» и «4».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.Совершенствовать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качество проведения уроков, применяя новые, современные подходы, как к содержательной части уроков, так и к выбору образовательных технологий, эффективных методов преподавания.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.Обеспечить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индивидуальный и дифференцированный подход при организации самостоятельной работы на уроке, контроля усвоения знаний учащимися по отдельным темам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(включать посильные индивидуальные задания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слабоуспевающим ученикам).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.Принять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меры по недопущению случаев пропусков уроков обучающимися без уважительной причины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6.Проинформировать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родителей об итогах 3 четверти 2020-2021 учебного года. </a:t>
            </a:r>
          </a:p>
          <a:p>
            <a:pPr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686</TotalTime>
  <Words>559</Words>
  <Application>Microsoft Office PowerPoint</Application>
  <PresentationFormat>Экран (4:3)</PresentationFormat>
  <Paragraphs>285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83</cp:revision>
  <dcterms:created xsi:type="dcterms:W3CDTF">2015-11-05T21:46:34Z</dcterms:created>
  <dcterms:modified xsi:type="dcterms:W3CDTF">2021-04-07T13:03:14Z</dcterms:modified>
</cp:coreProperties>
</file>