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7" r:id="rId3"/>
    <p:sldId id="258" r:id="rId4"/>
    <p:sldId id="260" r:id="rId5"/>
    <p:sldId id="276" r:id="rId6"/>
    <p:sldId id="277" r:id="rId7"/>
    <p:sldId id="27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chools.dnevnik.ru/v2/reports/default?school=39630&amp;report=student-movement-dropout&amp;year=2023&amp;fromDate=06.11.2023&amp;toDate=30.12.2023&amp;moveType=4&amp;sortBy=1&amp;sort=2" TargetMode="External"/><Relationship Id="rId2" Type="http://schemas.openxmlformats.org/officeDocument/2006/relationships/hyperlink" Target="https://schools.dnevnik.ru/v2/reports/default?school=39630&amp;report=student-movement-arrived&amp;year=2023&amp;fromDate=06.11.2023&amp;toDate=30.12.2023&amp;moveType=1&amp;sortBy=1&amp;sort=2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9748" y="188640"/>
            <a:ext cx="82809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ИТОГИ УЧЕБНОЙ РАБОТЫ 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НАЧАЛЬНОЙ ШКОЛЫ ЗА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четверть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2023-2024 учебного года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484784"/>
            <a:ext cx="8109594" cy="4580207"/>
          </a:xfrm>
          <a:prstGeom prst="rect">
            <a:avLst/>
          </a:prstGeom>
        </p:spPr>
      </p:pic>
      <p:pic>
        <p:nvPicPr>
          <p:cNvPr id="5" name="Рисунок 4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984" y="1992519"/>
            <a:ext cx="7480448" cy="4224872"/>
          </a:xfrm>
          <a:prstGeom prst="rect">
            <a:avLst/>
          </a:prstGeom>
        </p:spPr>
      </p:pic>
      <p:pic>
        <p:nvPicPr>
          <p:cNvPr id="6" name="Рисунок 5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0856" y="2306989"/>
            <a:ext cx="7740352" cy="4371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13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5486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410180"/>
            <a:ext cx="6336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Движение обучающихся  начальной школы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lang="en-US" altLang="ru-RU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</a:t>
            </a:r>
            <a:r>
              <a:rPr lang="ru-RU" altLang="ru-RU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четверти </a:t>
            </a:r>
            <a:r>
              <a:rPr lang="ru-RU" altLang="ru-RU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2023-2024 </a:t>
            </a: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уч. года</a:t>
            </a:r>
            <a:endParaRPr lang="ru-RU" alt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094919"/>
              </p:ext>
            </p:extLst>
          </p:nvPr>
        </p:nvGraphicFramePr>
        <p:xfrm>
          <a:off x="611561" y="1340768"/>
          <a:ext cx="8064895" cy="37856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8191"/>
                <a:gridCol w="936234"/>
                <a:gridCol w="674492"/>
                <a:gridCol w="673585"/>
                <a:gridCol w="674492"/>
                <a:gridCol w="766963"/>
                <a:gridCol w="766963"/>
                <a:gridCol w="902950"/>
                <a:gridCol w="941025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Классы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1-а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1-б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3-а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3-б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4-а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4-б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Итого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85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На начало четверти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20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19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27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19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17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22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21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145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9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Прибыло</a:t>
                      </a:r>
                      <a:endParaRPr lang="en-US" sz="2400" dirty="0" smtClean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0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0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0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0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0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0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477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Выбыло</a:t>
                      </a:r>
                      <a:endParaRPr lang="en-US" sz="2400" dirty="0" smtClean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0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0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0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0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4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00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На конец четверти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20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19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25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19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17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22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20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142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4" y="188640"/>
            <a:ext cx="82809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Итого за отчётный период с 06.11.2023 по 30.12.2023 прибыло учеников: 1</a:t>
            </a:r>
            <a:br>
              <a:rPr lang="ru-RU" sz="2000" dirty="0"/>
            </a:br>
            <a:endParaRPr lang="ru-RU" sz="20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12786"/>
              </p:ext>
            </p:extLst>
          </p:nvPr>
        </p:nvGraphicFramePr>
        <p:xfrm>
          <a:off x="755576" y="764704"/>
          <a:ext cx="7992888" cy="7132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7287"/>
                <a:gridCol w="3677792"/>
                <a:gridCol w="3847809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strike="noStrike" dirty="0">
                          <a:effectLst/>
                          <a:hlinkClick r:id="rId2"/>
                        </a:rPr>
                        <a:t>Фамилия, имя, отчество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Класс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38100" marB="38100" anchor="ctr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3-б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7544" y="1628800"/>
            <a:ext cx="82809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Итого за отчётный период с 06.11.2023 по 30.12.2023 выбыло учеников: 4</a:t>
            </a:r>
            <a:br>
              <a:rPr lang="ru-RU" sz="2000" dirty="0"/>
            </a:br>
            <a:endParaRPr lang="ru-RU" sz="2000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252499"/>
              </p:ext>
            </p:extLst>
          </p:nvPr>
        </p:nvGraphicFramePr>
        <p:xfrm>
          <a:off x="869929" y="2320686"/>
          <a:ext cx="7848871" cy="2133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1697"/>
                <a:gridCol w="4046834"/>
                <a:gridCol w="335034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Фамилия, имя, отчество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38100" marB="38100" anchor="ctr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4-б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0" marR="76200" marT="38100" marB="38100" anchor="ctr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0" marR="76200" marT="38100" marB="38100" anchor="ctr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0" marR="76200" marT="38100" marB="38100" anchor="ctr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3-б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9512" y="376590"/>
            <a:ext cx="56704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Успеваемость, качество знаний по начальной школе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820395"/>
              </p:ext>
            </p:extLst>
          </p:nvPr>
        </p:nvGraphicFramePr>
        <p:xfrm>
          <a:off x="323528" y="769938"/>
          <a:ext cx="8568950" cy="48108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74910"/>
                <a:gridCol w="1373362"/>
                <a:gridCol w="2209391"/>
                <a:gridCol w="2268598"/>
                <a:gridCol w="835665"/>
                <a:gridCol w="807024"/>
              </a:tblGrid>
              <a:tr h="2514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Учитель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Отличники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Хорошисты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Неуспевающие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 усп-ти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кач-ва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</a:tr>
              <a:tr h="880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</a:tr>
              <a:tr h="7543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26,32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</a:tr>
              <a:tr h="7543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3-б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94,12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29,41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</a:tr>
              <a:tr h="880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27,27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</a:tr>
              <a:tr h="806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4-б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</a:tr>
              <a:tr h="1257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ИТОГО: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94,69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27,18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996" marR="40996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9592" y="332656"/>
            <a:ext cx="48098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Резерв (учащиеся с одной </a:t>
            </a:r>
            <a:r>
              <a:rPr lang="ru-RU" sz="2400" b="1" dirty="0" smtClean="0">
                <a:solidFill>
                  <a:schemeClr val="tx2"/>
                </a:solidFill>
                <a:ea typeface="Calibri" pitchFamily="34" charset="0"/>
                <a:cs typeface="Times New Roman" pitchFamily="18" charset="0"/>
              </a:rPr>
              <a:t>«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 </a:t>
            </a:r>
            <a:r>
              <a:rPr lang="ru-RU" sz="2400" b="1" dirty="0" smtClean="0">
                <a:solidFill>
                  <a:schemeClr val="tx2"/>
                </a:solidFill>
                <a:ea typeface="Calibri" pitchFamily="34" charset="0"/>
                <a:cs typeface="Times New Roman" pitchFamily="18" charset="0"/>
              </a:rPr>
              <a:t>»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lang="ru-RU" sz="2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527022"/>
              </p:ext>
            </p:extLst>
          </p:nvPr>
        </p:nvGraphicFramePr>
        <p:xfrm>
          <a:off x="899592" y="1052736"/>
          <a:ext cx="7488833" cy="1051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1621"/>
                <a:gridCol w="1872404"/>
                <a:gridCol w="1872404"/>
                <a:gridCol w="187240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Класс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Ф.И. ученика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Предмет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Учитель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0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4-а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***</a:t>
                      </a:r>
                      <a:endParaRPr lang="ru-RU" sz="2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Русский язык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Русский язык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Громова И.А.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753626"/>
              </p:ext>
            </p:extLst>
          </p:nvPr>
        </p:nvGraphicFramePr>
        <p:xfrm>
          <a:off x="899594" y="3021933"/>
          <a:ext cx="7488830" cy="28392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1621"/>
                <a:gridCol w="1872403"/>
                <a:gridCol w="1872403"/>
                <a:gridCol w="1872403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Ф.И. ученика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Учитель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00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2-а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***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***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Английский язык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Миделашвили Т.Г.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Кокарева О.В.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Кокарева О.В.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0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3-а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***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***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Винник С.В.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Итого: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чел.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03648" y="2420888"/>
            <a:ext cx="33615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Резерв ( учащиеся «3»)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50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0824" y="219998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b="1" dirty="0"/>
              <a:t>Сравнительный анализ учебной деятельности по годам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430221"/>
              </p:ext>
            </p:extLst>
          </p:nvPr>
        </p:nvGraphicFramePr>
        <p:xfrm>
          <a:off x="395536" y="761468"/>
          <a:ext cx="8352928" cy="490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5559"/>
                <a:gridCol w="1945484"/>
                <a:gridCol w="1889638"/>
                <a:gridCol w="1772247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II </a:t>
                      </a:r>
                      <a:r>
                        <a:rPr lang="ru-RU" sz="2000" dirty="0">
                          <a:effectLst/>
                        </a:rPr>
                        <a:t>четверть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2021-2022 учебного года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II</a:t>
                      </a:r>
                      <a:r>
                        <a:rPr lang="ru-RU" sz="2000">
                          <a:effectLst/>
                        </a:rPr>
                        <a:t> четверть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2022-2023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учебного года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II</a:t>
                      </a:r>
                      <a:r>
                        <a:rPr lang="ru-RU" sz="2000">
                          <a:effectLst/>
                        </a:rPr>
                        <a:t> четверть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2023-2024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учебного года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Количество учащихся на конец четверти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142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Количество учащихся,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подлежащих аттестации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142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%  качества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21,49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20,45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27,18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%  успеваемости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85,95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94,26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94,63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Не аттестовано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Не успевают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Отличники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Хорошисты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27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033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484784"/>
            <a:ext cx="7704856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Рекомендации по повышению уровня успеваемости и качества образования: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совершенствовать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методику преподавания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разнообразить формы и приемы учебной работы с целью мотивации обучающихся 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§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заседаниях школьных МО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больше внимания уделять методике преподавания и обмену опытом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овлекать родителей в учебный процесс, добиваться от родителей реальной помощи</a:t>
            </a:r>
            <a:r>
              <a:rPr lang="ru-RU" sz="2400" dirty="0" smtClean="0"/>
              <a:t>.</a:t>
            </a:r>
            <a:endParaRPr lang="ru-RU" sz="2400" dirty="0"/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661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366</Words>
  <Application>Microsoft Office PowerPoint</Application>
  <PresentationFormat>Экран (4:3)</PresentationFormat>
  <Paragraphs>203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Elena</dc:creator>
  <cp:lastModifiedBy>User</cp:lastModifiedBy>
  <cp:revision>20</cp:revision>
  <dcterms:created xsi:type="dcterms:W3CDTF">2023-11-28T20:28:39Z</dcterms:created>
  <dcterms:modified xsi:type="dcterms:W3CDTF">2024-02-07T12:19:51Z</dcterms:modified>
</cp:coreProperties>
</file>