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0"/>
  </p:notesMasterIdLst>
  <p:sldIdLst>
    <p:sldId id="256" r:id="rId2"/>
    <p:sldId id="257" r:id="rId3"/>
    <p:sldId id="277" r:id="rId4"/>
    <p:sldId id="278" r:id="rId5"/>
    <p:sldId id="269" r:id="rId6"/>
    <p:sldId id="272" r:id="rId7"/>
    <p:sldId id="271" r:id="rId8"/>
    <p:sldId id="27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9631B5-78F2-41C9-869B-9F39066F8104}" styleName="Средний стиль 3 -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Средний стиль 3 -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3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EF31E5-0628-4263-A051-3D2C5FB463F3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AC79AB-FEBB-40F3-B390-8A9E0A8E56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7186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C79AB-FEBB-40F3-B390-8A9E0A8E56BF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6952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548680"/>
            <a:ext cx="82809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ИТОГИ УЧЕБНОЙ РАБОТЫ 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НАЧАЛЬНОЙ ШКОЛЫ ЗА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ЧЕТВЕРТЬ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img-20130904114908-70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4" y="1484784"/>
            <a:ext cx="8109594" cy="458020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275856" y="6309320"/>
            <a:ext cx="2839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2021-2022 учебный год</a:t>
            </a:r>
            <a:endParaRPr lang="ru-RU" b="1" dirty="0"/>
          </a:p>
        </p:txBody>
      </p:sp>
      <p:pic>
        <p:nvPicPr>
          <p:cNvPr id="5" name="Рисунок 4" descr="img-20130904114908-70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984" y="1637184"/>
            <a:ext cx="8109594" cy="4580207"/>
          </a:xfrm>
          <a:prstGeom prst="rect">
            <a:avLst/>
          </a:prstGeom>
        </p:spPr>
      </p:pic>
      <p:pic>
        <p:nvPicPr>
          <p:cNvPr id="6" name="Рисунок 5" descr="img-20130904114908-70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34406" y="1628800"/>
            <a:ext cx="8109594" cy="45802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28272" y="84203"/>
            <a:ext cx="7382406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Движение обучающихся</a:t>
            </a: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начальной школы</a:t>
            </a:r>
            <a:r>
              <a:rPr kumimoji="0" lang="ru-RU" altLang="ru-RU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</a:t>
            </a:r>
            <a:r>
              <a:rPr lang="en-US" altLang="ru-RU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II</a:t>
            </a:r>
            <a:r>
              <a:rPr kumimoji="0" lang="ru-RU" altLang="ru-RU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четверти 2021-2022 </a:t>
            </a:r>
            <a:r>
              <a:rPr kumimoji="0" lang="ru-RU" altLang="ru-RU" sz="2800" b="1" i="0" u="none" strike="noStrike" cap="none" normalizeH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уч</a:t>
            </a:r>
            <a:r>
              <a:rPr kumimoji="0" lang="ru-RU" altLang="ru-RU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года</a:t>
            </a:r>
            <a:endParaRPr kumimoji="0" lang="ru-RU" altLang="ru-RU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252538" y="37179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71525" algn="l"/>
              </a:tabLst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252538" y="3261281"/>
            <a:ext cx="963725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71525" algn="l"/>
              </a:tabLst>
            </a:pP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71525" algn="l"/>
              </a:tabLst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71525" algn="l"/>
              </a:tabLst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323527" y="1340768"/>
          <a:ext cx="8352928" cy="4464496"/>
        </p:xfrm>
        <a:graphic>
          <a:graphicData uri="http://schemas.openxmlformats.org/drawingml/2006/table">
            <a:tbl>
              <a:tblPr/>
              <a:tblGrid>
                <a:gridCol w="2091989"/>
                <a:gridCol w="667595"/>
                <a:gridCol w="698581"/>
                <a:gridCol w="697642"/>
                <a:gridCol w="698581"/>
                <a:gridCol w="794354"/>
                <a:gridCol w="794354"/>
                <a:gridCol w="935198"/>
                <a:gridCol w="974634"/>
              </a:tblGrid>
              <a:tr h="112531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Классы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1-а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1-б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2-а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2-б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3-а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3-б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Итого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531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 начало четверти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en-US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en-US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29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r>
                        <a:rPr lang="en-US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428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Прибыло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428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Выбыло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531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  <a:cs typeface="Times New Roman"/>
                        </a:rPr>
                        <a:t>На конец четверти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Times New Roman"/>
                          <a:ea typeface="Times New Roman"/>
                          <a:cs typeface="Times New Roman"/>
                        </a:rPr>
                        <a:t>28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Times New Roman"/>
                          <a:cs typeface="Times New Roman"/>
                        </a:rPr>
                        <a:t>29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Times New Roman"/>
                          <a:cs typeface="Times New Roman"/>
                        </a:rPr>
                        <a:t>158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334476"/>
              </p:ext>
            </p:extLst>
          </p:nvPr>
        </p:nvGraphicFramePr>
        <p:xfrm>
          <a:off x="827584" y="1484784"/>
          <a:ext cx="7344816" cy="3960439"/>
        </p:xfrm>
        <a:graphic>
          <a:graphicData uri="http://schemas.openxmlformats.org/drawingml/2006/table">
            <a:tbl>
              <a:tblPr/>
              <a:tblGrid>
                <a:gridCol w="1759298"/>
                <a:gridCol w="5585518"/>
              </a:tblGrid>
              <a:tr h="5657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Calibri"/>
                          <a:cs typeface="Times New Roman"/>
                        </a:rPr>
                        <a:t>Класс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latin typeface="Times New Roman"/>
                          <a:ea typeface="Calibri"/>
                          <a:cs typeface="Times New Roman"/>
                        </a:rPr>
                        <a:t>Ф И обучающегося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57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Calibri"/>
                          <a:cs typeface="Times New Roman"/>
                        </a:rPr>
                        <a:t>1-а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57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Calibri"/>
                          <a:cs typeface="Times New Roman"/>
                        </a:rPr>
                        <a:t>1-б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315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Times New Roman"/>
                          <a:ea typeface="Calibri"/>
                          <a:cs typeface="Times New Roman"/>
                        </a:rPr>
                        <a:t>2-б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57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Calibri"/>
                          <a:cs typeface="Times New Roman"/>
                        </a:rPr>
                        <a:t>3-а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57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Calibri"/>
                          <a:cs typeface="Times New Roman"/>
                        </a:rPr>
                        <a:t>3-б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1043608" y="476672"/>
            <a:ext cx="612103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 отчетный период прибыло: 6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8082397"/>
              </p:ext>
            </p:extLst>
          </p:nvPr>
        </p:nvGraphicFramePr>
        <p:xfrm>
          <a:off x="1259632" y="1340769"/>
          <a:ext cx="6912768" cy="3240358"/>
        </p:xfrm>
        <a:graphic>
          <a:graphicData uri="http://schemas.openxmlformats.org/drawingml/2006/table">
            <a:tbl>
              <a:tblPr/>
              <a:tblGrid>
                <a:gridCol w="1655810"/>
                <a:gridCol w="5256958"/>
              </a:tblGrid>
              <a:tr h="7500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Calibri"/>
                          <a:cs typeface="Times New Roman"/>
                        </a:rPr>
                        <a:t>Класс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Calibri"/>
                          <a:cs typeface="Times New Roman"/>
                        </a:rPr>
                        <a:t>Ф И обучающегося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98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Calibri"/>
                          <a:cs typeface="Times New Roman"/>
                        </a:rPr>
                        <a:t>1-б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904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Times New Roman"/>
                          <a:ea typeface="Calibri"/>
                          <a:cs typeface="Times New Roman"/>
                        </a:rPr>
                        <a:t>3-б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1763688" y="260648"/>
            <a:ext cx="5233484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 отчетный период выбыло: 3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899592" y="120005"/>
            <a:ext cx="716805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Успеваемость, качество знаний по классам</a:t>
            </a:r>
            <a:endParaRPr kumimoji="0" lang="ru-RU" altLang="ru-RU" sz="2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360488" y="16097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167163"/>
              </p:ext>
            </p:extLst>
          </p:nvPr>
        </p:nvGraphicFramePr>
        <p:xfrm>
          <a:off x="251520" y="692696"/>
          <a:ext cx="8712968" cy="5285963"/>
        </p:xfrm>
        <a:graphic>
          <a:graphicData uri="http://schemas.openxmlformats.org/drawingml/2006/table">
            <a:tbl>
              <a:tblPr/>
              <a:tblGrid>
                <a:gridCol w="936104"/>
                <a:gridCol w="908336"/>
                <a:gridCol w="2389331"/>
                <a:gridCol w="2575524"/>
                <a:gridCol w="1056974"/>
                <a:gridCol w="846699"/>
              </a:tblGrid>
              <a:tr h="5040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Класс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Учитель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Отличники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Хорошисты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Неуспевающие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%  усп-ти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% 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кач-ва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2-а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65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15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2-б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90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25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61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3-а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endParaRPr lang="ru-RU" sz="2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78,57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25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3-б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91,67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25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17,24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74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ИТОГО: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26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17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97,53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21,49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951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0"/>
            <a:ext cx="66993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Неуспевающие по итогам 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 </a:t>
            </a: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четверти</a:t>
            </a: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0309923"/>
              </p:ext>
            </p:extLst>
          </p:nvPr>
        </p:nvGraphicFramePr>
        <p:xfrm>
          <a:off x="179512" y="620688"/>
          <a:ext cx="8712968" cy="6151372"/>
        </p:xfrm>
        <a:graphic>
          <a:graphicData uri="http://schemas.openxmlformats.org/drawingml/2006/table">
            <a:tbl>
              <a:tblPr/>
              <a:tblGrid>
                <a:gridCol w="732182"/>
                <a:gridCol w="1212034"/>
                <a:gridCol w="4992455"/>
                <a:gridCol w="1776297"/>
              </a:tblGrid>
              <a:tr h="3600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Класс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Ф.И. </a:t>
                      </a:r>
                      <a:endParaRPr lang="ru-RU" sz="1600" b="1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ученика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Предмет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Учитель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</a:tr>
              <a:tr h="13546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2-а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****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****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****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****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****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****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****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Математика, русский язык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Русский язык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Математика, ОМ, русский язык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ОМ, родной язык, русский язык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Математика, родной язык, русский язык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Математика, ОМ, русский язык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Математика, ОМ, родной язык, русский язык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Громова И.А.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0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2-б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****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****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Математика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Н/а по всем предметам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Прошлякова К.В.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46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3-а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****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****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Calibri"/>
                          <a:ea typeface="Calibri"/>
                          <a:cs typeface="Times New Roman"/>
                        </a:rPr>
                        <a:t>****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****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****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****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Математика, русский язык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Н/а по математике, музыке, русскому языку, технологии, чтению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Н/а по математике, русскому языку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Н/а по математике, технологии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Английский язык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Английский язык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Times New Roman"/>
                          <a:ea typeface="Calibri"/>
                          <a:cs typeface="Times New Roman"/>
                        </a:rPr>
                        <a:t>Шахмарданова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 Л.Г.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Пак Е.П.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Пак Е.П.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0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3-б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****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****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Н/а по болезни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Н/а по английскому языку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Times New Roman"/>
                          <a:ea typeface="Calibri"/>
                          <a:cs typeface="Times New Roman"/>
                        </a:rPr>
                        <a:t>Умашева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 Г.А.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Пак Е.П.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0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Итого: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    17 учеников:  «2» -11 чел.; н/а -6 чел. (по болезни).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6080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07504" y="12775"/>
            <a:ext cx="6037358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Сравнительный анализ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учебной деятельности </a:t>
            </a:r>
            <a:r>
              <a:rPr lang="ru-RU" alt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четвертям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0" y="20851"/>
            <a:ext cx="360996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76350" algn="l"/>
              </a:tabLst>
            </a:pP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7635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95536" y="1052736"/>
          <a:ext cx="8136903" cy="4101084"/>
        </p:xfrm>
        <a:graphic>
          <a:graphicData uri="http://schemas.openxmlformats.org/drawingml/2006/table">
            <a:tbl>
              <a:tblPr/>
              <a:tblGrid>
                <a:gridCol w="2627004"/>
                <a:gridCol w="1836633"/>
                <a:gridCol w="1836633"/>
                <a:gridCol w="1836633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четверть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2021-2022 учебного года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II </a:t>
                      </a: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четверть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2020-2021 учебного года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Times New Roman"/>
                          <a:cs typeface="Times New Roman"/>
                        </a:rPr>
                        <a:t>II </a:t>
                      </a: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четверть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2021-2022 учебного года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Количество учащихся на конец четверти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155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158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Количество учащихся,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подлежащих аттестации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81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119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121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%  качества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27,16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27,</a:t>
                      </a:r>
                      <a:r>
                        <a:rPr lang="en-US" sz="1800" b="1">
                          <a:latin typeface="Times New Roman"/>
                          <a:ea typeface="Times New Roman"/>
                          <a:cs typeface="Times New Roman"/>
                        </a:rPr>
                        <a:t>73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21,49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%  успеваемости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97,53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85,95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Не аттестовано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Не успевают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Отличники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Хорошисты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Times New Roman"/>
                          <a:cs typeface="Times New Roman"/>
                        </a:rPr>
                        <a:t>31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26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7786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8"/>
            <a:ext cx="864096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Рекомендации</a:t>
            </a: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На заседании ШМО проанализировать результаты </a:t>
            </a: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четверти, определить приемы и методы, способствующие повышению качества обучения.</a:t>
            </a:r>
          </a:p>
          <a:p>
            <a:pPr>
              <a:lnSpc>
                <a:spcPct val="150000"/>
              </a:lnSpc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2.Классным руководителям в </a:t>
            </a: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-й четверти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взять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 особый контроль успеваемость учащихся, имеющих в четверти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одну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«3» и «4».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Продолжить работу по организации дифференцированного обучения школьников с целью повышения учебной мотивации и во избежание неуспеваемости.</a:t>
            </a:r>
          </a:p>
          <a:p>
            <a:pPr>
              <a:lnSpc>
                <a:spcPct val="150000"/>
              </a:lnSpc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4.Продолжить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взаимопосещение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уроков с целью методического взаимодействия.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645</TotalTime>
  <Words>465</Words>
  <Application>Microsoft Office PowerPoint</Application>
  <PresentationFormat>Экран (4:3)</PresentationFormat>
  <Paragraphs>221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79</cp:revision>
  <dcterms:created xsi:type="dcterms:W3CDTF">2015-11-05T21:46:34Z</dcterms:created>
  <dcterms:modified xsi:type="dcterms:W3CDTF">2022-02-08T13:07:22Z</dcterms:modified>
</cp:coreProperties>
</file>