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6" r:id="rId2"/>
    <p:sldId id="257" r:id="rId3"/>
    <p:sldId id="269" r:id="rId4"/>
    <p:sldId id="270" r:id="rId5"/>
    <p:sldId id="272" r:id="rId6"/>
    <p:sldId id="271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C79AB-FEBB-40F3-B390-8A9E0A8E56B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5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ЧЕТВЕРТЬ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2020-2021 учебный год</a:t>
            </a:r>
            <a:endParaRPr lang="ru-RU" b="1" dirty="0"/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272" y="84203"/>
            <a:ext cx="73824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начальной школы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en-US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2020-2021 </a:t>
            </a:r>
            <a:r>
              <a:rPr kumimoji="0" lang="ru-RU" altLang="ru-RU" sz="28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года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97835"/>
              </p:ext>
            </p:extLst>
          </p:nvPr>
        </p:nvGraphicFramePr>
        <p:xfrm>
          <a:off x="251520" y="1412776"/>
          <a:ext cx="8640959" cy="4223376"/>
        </p:xfrm>
        <a:graphic>
          <a:graphicData uri="http://schemas.openxmlformats.org/drawingml/2006/table">
            <a:tbl>
              <a:tblPr/>
              <a:tblGrid>
                <a:gridCol w="2095387"/>
                <a:gridCol w="697946"/>
                <a:gridCol w="730339"/>
                <a:gridCol w="729358"/>
                <a:gridCol w="730339"/>
                <a:gridCol w="830467"/>
                <a:gridCol w="830467"/>
                <a:gridCol w="977714"/>
                <a:gridCol w="1018942"/>
              </a:tblGrid>
              <a:tr h="429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начало года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Прибыло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Выбыло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83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На конец четверти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120005"/>
            <a:ext cx="7168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725609"/>
              </p:ext>
            </p:extLst>
          </p:nvPr>
        </p:nvGraphicFramePr>
        <p:xfrm>
          <a:off x="271151" y="980728"/>
          <a:ext cx="8424933" cy="4588583"/>
        </p:xfrm>
        <a:graphic>
          <a:graphicData uri="http://schemas.openxmlformats.org/drawingml/2006/table">
            <a:tbl>
              <a:tblPr/>
              <a:tblGrid>
                <a:gridCol w="1072448"/>
                <a:gridCol w="1424607"/>
                <a:gridCol w="1668345"/>
                <a:gridCol w="1883272"/>
                <a:gridCol w="1571085"/>
                <a:gridCol w="805176"/>
              </a:tblGrid>
              <a:tr h="387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Отличники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Хорошисты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Неуспевающие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%  </a:t>
                      </a:r>
                      <a:endParaRPr lang="ru-RU" sz="16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усп-ти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Calibri"/>
                          <a:cs typeface="Times New Roman"/>
                        </a:rPr>
                        <a:t>кач-ва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28,57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28,57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6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85,71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23,81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97,62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27,14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7704" y="173985"/>
            <a:ext cx="52602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Резерв (учащиеся с одной «3»)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706241"/>
              </p:ext>
            </p:extLst>
          </p:nvPr>
        </p:nvGraphicFramePr>
        <p:xfrm>
          <a:off x="395536" y="1052736"/>
          <a:ext cx="8424940" cy="3855720"/>
        </p:xfrm>
        <a:graphic>
          <a:graphicData uri="http://schemas.openxmlformats.org/drawingml/2006/table">
            <a:tbl>
              <a:tblPr/>
              <a:tblGrid>
                <a:gridCol w="1368152"/>
                <a:gridCol w="2304256"/>
                <a:gridCol w="2232248"/>
                <a:gridCol w="252028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Ф.И. </a:t>
                      </a: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ученика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1.***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Кокарева О.В.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2.***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975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1.***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Физкультура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Немченко А.В.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2.***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Миделашвили Т.Г.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3.***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Физкультура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Немченко А.В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4.***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Родной(русский)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Миделашвили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Т.Г.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1.***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Шахмарданова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Л.Г.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7 чел.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332656"/>
            <a:ext cx="65630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Неуспевающие по итогам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358841"/>
              </p:ext>
            </p:extLst>
          </p:nvPr>
        </p:nvGraphicFramePr>
        <p:xfrm>
          <a:off x="251520" y="1484784"/>
          <a:ext cx="8352928" cy="2804160"/>
        </p:xfrm>
        <a:graphic>
          <a:graphicData uri="http://schemas.openxmlformats.org/drawingml/2006/table">
            <a:tbl>
              <a:tblPr/>
              <a:tblGrid>
                <a:gridCol w="1008112"/>
                <a:gridCol w="1944216"/>
                <a:gridCol w="3456384"/>
                <a:gridCol w="1944216"/>
              </a:tblGrid>
              <a:tr h="158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Ф.И. ученика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Предмет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15872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/а по математике, русскому языку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Шахмарданова Л.Г.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7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/а по 7 предметам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87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/а по 10 предметам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8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/а -3 чел. (по болезни</a:t>
                      </a: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58" marR="51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0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228219"/>
            <a:ext cx="920149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учебной деятельности за 3 года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836712"/>
          <a:ext cx="8640959" cy="4556760"/>
        </p:xfrm>
        <a:graphic>
          <a:graphicData uri="http://schemas.openxmlformats.org/drawingml/2006/table">
            <a:tbl>
              <a:tblPr/>
              <a:tblGrid>
                <a:gridCol w="2789738"/>
                <a:gridCol w="1950407"/>
                <a:gridCol w="1950407"/>
                <a:gridCol w="195040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2018-2019 учебного года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2019-2020 учебного года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2020-2021 учебного года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 на конец четверти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157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учащихся,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подлежащих аттестации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83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76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%  качества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15,29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18,92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27,14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%  успеваемости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94,4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94,79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97,62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 аттестовано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 успевают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Отличники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Хорошисты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751344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положительную мотивацию к обучению.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уроках личностно-ориентированный подход к обучению.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дифференцированный подход при планировании домашних заданий.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Довести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до сведения родителей итоги успеваемости учащихся за 1 четверть, выработать взаимные меры по сохранению и повышению качества обученности учащихся.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3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358</TotalTime>
  <Words>342</Words>
  <Application>Microsoft Office PowerPoint</Application>
  <PresentationFormat>Экран (4:3)</PresentationFormat>
  <Paragraphs>180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KAB24</cp:lastModifiedBy>
  <cp:revision>50</cp:revision>
  <dcterms:created xsi:type="dcterms:W3CDTF">2015-11-05T21:46:34Z</dcterms:created>
  <dcterms:modified xsi:type="dcterms:W3CDTF">2020-11-13T08:12:47Z</dcterms:modified>
</cp:coreProperties>
</file>