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9"/>
  </p:notesMasterIdLst>
  <p:sldIdLst>
    <p:sldId id="256" r:id="rId2"/>
    <p:sldId id="257" r:id="rId3"/>
    <p:sldId id="269" r:id="rId4"/>
    <p:sldId id="270" r:id="rId5"/>
    <p:sldId id="272" r:id="rId6"/>
    <p:sldId id="271" r:id="rId7"/>
    <p:sldId id="26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F31E5-0628-4263-A051-3D2C5FB463F3}" type="datetimeFigureOut">
              <a:rPr lang="ru-RU" smtClean="0"/>
              <a:pPr/>
              <a:t>19.12.2021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C79AB-FEBB-40F3-B390-8A9E0A8E5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67186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C79AB-FEBB-40F3-B390-8A9E0A8E56B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36952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548680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ИТОГИ УЧЕБНОЙ РАБОТЫ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НАЧАЛЬНОЙ ШКОЛЫ ЗА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ЧЕТВЕРТЬ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img-20130904114908-70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484784"/>
            <a:ext cx="8109594" cy="458020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75856" y="6309320"/>
            <a:ext cx="2807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2021-2022 учебный год</a:t>
            </a:r>
            <a:endParaRPr lang="ru-RU" b="1" dirty="0"/>
          </a:p>
        </p:txBody>
      </p:sp>
      <p:pic>
        <p:nvPicPr>
          <p:cNvPr id="5" name="Рисунок 4" descr="img-20130904114908-70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984" y="1637184"/>
            <a:ext cx="8109594" cy="4580207"/>
          </a:xfrm>
          <a:prstGeom prst="rect">
            <a:avLst/>
          </a:prstGeom>
        </p:spPr>
      </p:pic>
      <p:pic>
        <p:nvPicPr>
          <p:cNvPr id="6" name="Рисунок 5" descr="img-20130904114908-70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4406" y="1628800"/>
            <a:ext cx="8109594" cy="45802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28272" y="84203"/>
            <a:ext cx="738240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Движение обучающихся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начальной школы</a:t>
            </a:r>
            <a:r>
              <a:rPr kumimoji="0" lang="ru-RU" altLang="ru-RU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</a:t>
            </a:r>
            <a:r>
              <a:rPr kumimoji="0" lang="en-US" altLang="ru-RU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altLang="ru-RU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четверти 2021-2022 уч. года</a:t>
            </a:r>
            <a:endParaRPr kumimoji="0" lang="ru-RU" alt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52538" y="37179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252538" y="3261281"/>
            <a:ext cx="96372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14630979"/>
              </p:ext>
            </p:extLst>
          </p:nvPr>
        </p:nvGraphicFramePr>
        <p:xfrm>
          <a:off x="755576" y="1556792"/>
          <a:ext cx="8064895" cy="4392489"/>
        </p:xfrm>
        <a:graphic>
          <a:graphicData uri="http://schemas.openxmlformats.org/drawingml/2006/table">
            <a:tbl>
              <a:tblPr firstRow="1" firstCol="1" bandRow="1"/>
              <a:tblGrid>
                <a:gridCol w="2019851"/>
                <a:gridCol w="644575"/>
                <a:gridCol w="674492"/>
                <a:gridCol w="673586"/>
                <a:gridCol w="674492"/>
                <a:gridCol w="766962"/>
                <a:gridCol w="766962"/>
                <a:gridCol w="902950"/>
                <a:gridCol w="941025"/>
              </a:tblGrid>
              <a:tr h="11071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Классы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1-б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2-б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3-б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1071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начало года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4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Прибыло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4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Выбыло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71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конец четверти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99592" y="120005"/>
            <a:ext cx="716805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Успеваемость, качество знаний по классам</a:t>
            </a:r>
            <a:endParaRPr kumimoji="0" lang="ru-RU" alt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60488" y="16097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36688523"/>
              </p:ext>
            </p:extLst>
          </p:nvPr>
        </p:nvGraphicFramePr>
        <p:xfrm>
          <a:off x="467544" y="836712"/>
          <a:ext cx="8424935" cy="4593280"/>
        </p:xfrm>
        <a:graphic>
          <a:graphicData uri="http://schemas.openxmlformats.org/drawingml/2006/table">
            <a:tbl>
              <a:tblPr firstRow="1" firstCol="1" bandRow="1"/>
              <a:tblGrid>
                <a:gridCol w="864096"/>
                <a:gridCol w="1296144"/>
                <a:gridCol w="3168352"/>
                <a:gridCol w="1458885"/>
                <a:gridCol w="833004"/>
                <a:gridCol w="804454"/>
              </a:tblGrid>
              <a:tr h="4202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6" marR="57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Отличники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6" marR="57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Хорошисты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6" marR="57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Неуспевающие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6" marR="57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</a:t>
                      </a:r>
                      <a:endParaRPr lang="ru-RU" sz="14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усп-ти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6" marR="57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кач-ва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6" marR="57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0603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3-а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6" marR="57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6" marR="57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57526" marR="57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6" marR="57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6" marR="57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25,93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6" marR="57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3-б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6" marR="57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6" marR="57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6" marR="57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6" marR="57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6" marR="57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6" marR="57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3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6" marR="57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6" marR="57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u="non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6" marR="57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6" marR="57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96,55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6" marR="57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31,03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6" marR="57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1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6" marR="57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6" marR="57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6" marR="57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6" marR="57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97,53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6" marR="57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27,16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26" marR="57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695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907704" y="173985"/>
            <a:ext cx="526028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Резерв (учащиеся с одной «3») 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43252318"/>
              </p:ext>
            </p:extLst>
          </p:nvPr>
        </p:nvGraphicFramePr>
        <p:xfrm>
          <a:off x="467544" y="2060848"/>
          <a:ext cx="8496943" cy="4028858"/>
        </p:xfrm>
        <a:graphic>
          <a:graphicData uri="http://schemas.openxmlformats.org/drawingml/2006/table">
            <a:tbl>
              <a:tblPr firstRow="1" firstCol="1" bandRow="1"/>
              <a:tblGrid>
                <a:gridCol w="2123569"/>
                <a:gridCol w="2124458"/>
                <a:gridCol w="2124458"/>
                <a:gridCol w="2124458"/>
              </a:tblGrid>
              <a:tr h="16221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Ф.И. ученика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Учитель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622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3-б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Умашева Г.А.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45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чел.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8102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332656"/>
            <a:ext cx="65630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Неуспевающие по итогам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четверти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9298389"/>
              </p:ext>
            </p:extLst>
          </p:nvPr>
        </p:nvGraphicFramePr>
        <p:xfrm>
          <a:off x="755576" y="1772816"/>
          <a:ext cx="7659881" cy="3414522"/>
        </p:xfrm>
        <a:graphic>
          <a:graphicData uri="http://schemas.openxmlformats.org/drawingml/2006/table">
            <a:tbl>
              <a:tblPr firstRow="1" firstCol="1" bandRow="1"/>
              <a:tblGrid>
                <a:gridCol w="1008112"/>
                <a:gridCol w="1944216"/>
                <a:gridCol w="2830798"/>
                <a:gridCol w="187675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Ф.И. ученика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Предмет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Учитель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3-б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н/а по всем предметам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Умашева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Г.А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н/а по болезни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Кокарева О.В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н/а -2 чел. (по болезни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8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2608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7504" y="228219"/>
            <a:ext cx="920149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Сравнительный анализ учебной деятельности за 3 года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51660135"/>
              </p:ext>
            </p:extLst>
          </p:nvPr>
        </p:nvGraphicFramePr>
        <p:xfrm>
          <a:off x="323528" y="1340768"/>
          <a:ext cx="8568949" cy="4101084"/>
        </p:xfrm>
        <a:graphic>
          <a:graphicData uri="http://schemas.openxmlformats.org/drawingml/2006/table">
            <a:tbl>
              <a:tblPr firstRow="1" firstCol="1" bandRow="1"/>
              <a:tblGrid>
                <a:gridCol w="2766490"/>
                <a:gridCol w="1934153"/>
                <a:gridCol w="1934153"/>
                <a:gridCol w="1934153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четверть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 учебного года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четверть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2020-2021 учебного года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четверть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учебного года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учащихся на конец четверти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учащихся,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подлежащих аттестации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 качества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18,92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27,14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27,16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 успеваемости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94,79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97,62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97,53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аттестовано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успевают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Отличники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Хорошисты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54213" y="23669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9778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24744"/>
            <a:ext cx="856696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1. Продолжить работу по эффективной организации методической части уроков с целью развития интереса к получению знаний и повышения  уровня мотивации к обучению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учащихся начальной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школы.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2. Концентрировать усилия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учащихся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 их родителей  на получение прочных знаний по усвоению программы, а не оценок.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3. Повышать качество преподавания, стремясь к преобладанию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деятельностных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методов и активных технологий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обучения. 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Создавать условия в  организации обучения учащихся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формирование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самостоятельности в учебной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деятельности в привычных 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условиях выполнения контрольных, мониторинговых работ 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Довести </a:t>
            </a:r>
            <a:r>
              <a:rPr lang="x-none" sz="1600">
                <a:latin typeface="Times New Roman" panose="02020603050405020304" pitchFamily="18" charset="0"/>
                <a:cs typeface="Times New Roman" panose="02020603050405020304" pitchFamily="18" charset="0"/>
              </a:rPr>
              <a:t>до сведения родителей итоги успеваемости учащихся за 1 четверть, выработать взаимные меры по сохранению и повышению качества обученности учащихся.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536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426</TotalTime>
  <Words>267</Words>
  <Application>Microsoft Office PowerPoint</Application>
  <PresentationFormat>Экран (4:3)</PresentationFormat>
  <Paragraphs>168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Elena</cp:lastModifiedBy>
  <cp:revision>56</cp:revision>
  <dcterms:created xsi:type="dcterms:W3CDTF">2015-11-05T21:46:34Z</dcterms:created>
  <dcterms:modified xsi:type="dcterms:W3CDTF">2021-12-19T17:27:34Z</dcterms:modified>
</cp:coreProperties>
</file>