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256" r:id="rId2"/>
    <p:sldId id="257" r:id="rId3"/>
    <p:sldId id="269" r:id="rId4"/>
    <p:sldId id="270" r:id="rId5"/>
    <p:sldId id="272" r:id="rId6"/>
    <p:sldId id="271" r:id="rId7"/>
    <p:sldId id="26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B9631B5-78F2-41C9-869B-9F39066F8104}" styleName="Средний стиль 3 -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-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EF31E5-0628-4263-A051-3D2C5FB463F3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4AC79AB-FEBB-40F3-B390-8A9E0A8E56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167186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AC79AB-FEBB-40F3-B390-8A9E0A8E56BF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8369522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19.12.2021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54868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ИТОГИ УЧЕБНОЙ РАБОТЫ </a:t>
            </a:r>
          </a:p>
          <a:p>
            <a:pPr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НАЧАЛЬНОЙ ШКОЛЫ ЗА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ЧЕТВЕРТЬ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7584" y="1484784"/>
            <a:ext cx="8109594" cy="4580207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3275856" y="6309320"/>
            <a:ext cx="28070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2021-2022 учебный год</a:t>
            </a:r>
            <a:endParaRPr lang="ru-RU" b="1" dirty="0"/>
          </a:p>
        </p:txBody>
      </p:sp>
      <p:pic>
        <p:nvPicPr>
          <p:cNvPr id="5" name="Рисунок 4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9984" y="1637184"/>
            <a:ext cx="8109594" cy="4580207"/>
          </a:xfrm>
          <a:prstGeom prst="rect">
            <a:avLst/>
          </a:prstGeom>
        </p:spPr>
      </p:pic>
      <p:pic>
        <p:nvPicPr>
          <p:cNvPr id="6" name="Рисунок 5" descr="img-20130904114908-708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034406" y="1628800"/>
            <a:ext cx="8109594" cy="45802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628272" y="84203"/>
            <a:ext cx="7382406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altLang="ru-RU" sz="2800" b="1" dirty="0" smtClean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Движение обучающихся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начальной школы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</a:t>
            </a:r>
            <a:r>
              <a:rPr kumimoji="0" lang="en-US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четверти 2021-2022 уч. года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252538" y="37179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1252538" y="3261281"/>
            <a:ext cx="963725" cy="7386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771525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r>
              <a:rPr kumimoji="0" lang="ru-RU" alt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771525" algn="l"/>
              </a:tabLst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814630979"/>
              </p:ext>
            </p:extLst>
          </p:nvPr>
        </p:nvGraphicFramePr>
        <p:xfrm>
          <a:off x="755576" y="1556792"/>
          <a:ext cx="8064895" cy="4392489"/>
        </p:xfrm>
        <a:graphic>
          <a:graphicData uri="http://schemas.openxmlformats.org/drawingml/2006/table">
            <a:tbl>
              <a:tblPr firstRow="1" firstCol="1" bandRow="1"/>
              <a:tblGrid>
                <a:gridCol w="2019851"/>
                <a:gridCol w="644575"/>
                <a:gridCol w="674492"/>
                <a:gridCol w="673586"/>
                <a:gridCol w="674492"/>
                <a:gridCol w="766962"/>
                <a:gridCol w="766962"/>
                <a:gridCol w="902950"/>
                <a:gridCol w="941025"/>
              </a:tblGrid>
              <a:tr h="11071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Классы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1-б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2-б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3-а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3-б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Итого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1071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начало года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26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4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Прибыло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35467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Выбыло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solidFill>
                            <a:srgbClr val="365F9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071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конец четверти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</a:t>
                      </a:r>
                      <a:endParaRPr lang="ru-RU" sz="2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29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155</a:t>
                      </a:r>
                      <a:endParaRPr lang="ru-RU" sz="2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899592" y="120005"/>
            <a:ext cx="7168053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Успеваемость, качество знаний по классам</a:t>
            </a:r>
            <a:endParaRPr kumimoji="0" lang="ru-RU" altLang="ru-RU" sz="28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1360488" y="1609725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36688523"/>
              </p:ext>
            </p:extLst>
          </p:nvPr>
        </p:nvGraphicFramePr>
        <p:xfrm>
          <a:off x="467544" y="836712"/>
          <a:ext cx="8424935" cy="4593280"/>
        </p:xfrm>
        <a:graphic>
          <a:graphicData uri="http://schemas.openxmlformats.org/drawingml/2006/table">
            <a:tbl>
              <a:tblPr firstRow="1" firstCol="1" bandRow="1"/>
              <a:tblGrid>
                <a:gridCol w="864096"/>
                <a:gridCol w="1296144"/>
                <a:gridCol w="3168352"/>
                <a:gridCol w="1458885"/>
                <a:gridCol w="833004"/>
                <a:gridCol w="804454"/>
              </a:tblGrid>
              <a:tr h="4202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Отличники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Хорошисты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Неуспевающие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4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усп-ти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% 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кач-ва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0603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3-а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ru-RU" sz="160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25,93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81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3-б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 u="non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732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1600" u="none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96,55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31,03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716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97,53</a:t>
                      </a:r>
                      <a:endParaRPr lang="ru-RU" sz="16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27,16</a:t>
                      </a:r>
                      <a:endParaRPr lang="ru-RU" sz="16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526" marR="575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695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907704" y="173985"/>
            <a:ext cx="5260286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itchFamily="34" charset="0"/>
                <a:cs typeface="Times New Roman" pitchFamily="18" charset="0"/>
              </a:rPr>
              <a:t>Резерв (учащиеся с одной «3») </a:t>
            </a:r>
            <a:r>
              <a:rPr kumimoji="0" lang="ru-RU" alt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43252318"/>
              </p:ext>
            </p:extLst>
          </p:nvPr>
        </p:nvGraphicFramePr>
        <p:xfrm>
          <a:off x="467544" y="2060848"/>
          <a:ext cx="8496943" cy="4028858"/>
        </p:xfrm>
        <a:graphic>
          <a:graphicData uri="http://schemas.openxmlformats.org/drawingml/2006/table">
            <a:tbl>
              <a:tblPr firstRow="1" firstCol="1" bandRow="1"/>
              <a:tblGrid>
                <a:gridCol w="2123569"/>
                <a:gridCol w="2124458"/>
                <a:gridCol w="2124458"/>
                <a:gridCol w="2124458"/>
              </a:tblGrid>
              <a:tr h="1622139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Ф.И. ученика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</a:t>
                      </a:r>
                      <a:endParaRPr lang="ru-RU" sz="2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162213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3-б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2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Русский язык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Умашева Г.А.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8458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 чел.</a:t>
                      </a:r>
                      <a:endParaRPr lang="ru-RU" sz="2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81023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9552" y="332656"/>
            <a:ext cx="656307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Неуспевающие по итогам </a:t>
            </a:r>
            <a:r>
              <a:rPr lang="en-US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3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четверти</a:t>
            </a:r>
            <a:endParaRPr lang="ru-RU" sz="32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69298389"/>
              </p:ext>
            </p:extLst>
          </p:nvPr>
        </p:nvGraphicFramePr>
        <p:xfrm>
          <a:off x="755576" y="1772816"/>
          <a:ext cx="7659881" cy="3414522"/>
        </p:xfrm>
        <a:graphic>
          <a:graphicData uri="http://schemas.openxmlformats.org/drawingml/2006/table">
            <a:tbl>
              <a:tblPr firstRow="1" firstCol="1" bandRow="1"/>
              <a:tblGrid>
                <a:gridCol w="1008112"/>
                <a:gridCol w="1944216"/>
                <a:gridCol w="2830798"/>
                <a:gridCol w="1876755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Класс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Ф.И. ученика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 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Учитель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BD4B4"/>
                    </a:solidFill>
                  </a:tcPr>
                </a:tc>
              </a:tr>
              <a:tr h="2095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3-б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н/а по всем предметам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Умашева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Г.А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335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н/а по болезни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Кокарева О.В</a:t>
                      </a:r>
                      <a:r>
                        <a:rPr lang="ru-RU" sz="1800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Итого: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н/а -2 чел. (по болезни</a:t>
                      </a: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8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 smtClean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926080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107504" y="228219"/>
            <a:ext cx="9201493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анализ учебной деятельности за 3 года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</a:t>
            </a:r>
            <a:endParaRPr kumimoji="0" lang="ru-RU" altLang="ru-RU" sz="2800" b="0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851660135"/>
              </p:ext>
            </p:extLst>
          </p:nvPr>
        </p:nvGraphicFramePr>
        <p:xfrm>
          <a:off x="323528" y="1340768"/>
          <a:ext cx="8568949" cy="4101084"/>
        </p:xfrm>
        <a:graphic>
          <a:graphicData uri="http://schemas.openxmlformats.org/drawingml/2006/table">
            <a:tbl>
              <a:tblPr firstRow="1" firstCol="1" bandRow="1"/>
              <a:tblGrid>
                <a:gridCol w="2766490"/>
                <a:gridCol w="1934153"/>
                <a:gridCol w="1934153"/>
                <a:gridCol w="1934153"/>
              </a:tblGrid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2019-2020 учебного года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четверть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2020-2021 учебного года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четверть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2021-2022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учебного года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учащихся на конец четверти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157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155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учащихся,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подлежащих аттестации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76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70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81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качества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18,92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27,14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27,16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  успеваемости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94,79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97,62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97,53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аттестовано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Не успевают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Отличники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Хорошисты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</a:t>
                      </a:r>
                      <a:endParaRPr lang="ru-RU" sz="1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54213" y="2366963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977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124744"/>
            <a:ext cx="856696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Рекомендации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1. Продолжить работу по эффективной организации методической части уроков с целью развития интереса к получению знаний и повышения  уровня мотивации к обучению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учащихся начальной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школы.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2. Концентрировать усилия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учащихся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и их родителей  на получение прочных знаний по усвоению программы, а не оценок.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3. Повышать качество преподавания, стремясь к преобладанию </a:t>
            </a:r>
            <a:r>
              <a:rPr lang="ru-RU" sz="1600" dirty="0" err="1">
                <a:latin typeface="Times New Roman" pitchFamily="18" charset="0"/>
                <a:cs typeface="Times New Roman" pitchFamily="18" charset="0"/>
              </a:rPr>
              <a:t>деятельностных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 методов и активных технологий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обучения. </a:t>
            </a: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Создавать условия в  организации обучения учащихся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 формирование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самостоятельности в учебной 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деятельности в привычных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условиях выполнения контрольных, мониторинговых работ 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sz="1600" dirty="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x-none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Довести </a:t>
            </a:r>
            <a:r>
              <a:rPr lang="x-none" sz="1600">
                <a:latin typeface="Times New Roman" panose="02020603050405020304" pitchFamily="18" charset="0"/>
                <a:cs typeface="Times New Roman" panose="02020603050405020304" pitchFamily="18" charset="0"/>
              </a:rPr>
              <a:t>до сведения родителей итоги успеваемости учащихся за 1 четверть, выработать взаимные меры по сохранению и повышению качества обученности учащихся.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5368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426</TotalTime>
  <Words>267</Words>
  <Application>Microsoft Office PowerPoint</Application>
  <PresentationFormat>Экран (4:3)</PresentationFormat>
  <Paragraphs>168</Paragraphs>
  <Slides>7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Волна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Elena</cp:lastModifiedBy>
  <cp:revision>56</cp:revision>
  <dcterms:created xsi:type="dcterms:W3CDTF">2015-11-05T21:46:34Z</dcterms:created>
  <dcterms:modified xsi:type="dcterms:W3CDTF">2021-12-19T17:27:34Z</dcterms:modified>
</cp:coreProperties>
</file>