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74" r:id="rId5"/>
    <p:sldId id="259" r:id="rId6"/>
    <p:sldId id="271" r:id="rId7"/>
    <p:sldId id="272" r:id="rId8"/>
    <p:sldId id="273" r:id="rId9"/>
    <p:sldId id="267" r:id="rId10"/>
    <p:sldId id="268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B07BD7"/>
    <a:srgbClr val="C39BE1"/>
    <a:srgbClr val="D1B2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2800" b="1" i="0" u="none" strike="noStrike" baseline="0" dirty="0" smtClean="0">
                <a:effectLst/>
              </a:rPr>
              <a:t>Качество </a:t>
            </a:r>
            <a:r>
              <a:rPr lang="ru-RU" sz="2800" b="1" i="0" u="none" strike="noStrike" baseline="0" dirty="0" err="1" smtClean="0">
                <a:effectLst/>
              </a:rPr>
              <a:t>обученности</a:t>
            </a:r>
            <a:r>
              <a:rPr lang="ru-RU" sz="2800" b="1" i="0" u="none" strike="noStrike" baseline="0" dirty="0" smtClean="0">
                <a:effectLst/>
              </a:rPr>
              <a:t> </a:t>
            </a:r>
            <a:br>
              <a:rPr lang="ru-RU" sz="2800" b="1" i="0" u="none" strike="noStrike" baseline="0" dirty="0" smtClean="0">
                <a:effectLst/>
              </a:rPr>
            </a:br>
            <a:r>
              <a:rPr lang="en-US" sz="2800" b="1" i="0" u="none" strike="noStrike" baseline="0" dirty="0" smtClean="0">
                <a:effectLst/>
              </a:rPr>
              <a:t>I</a:t>
            </a:r>
            <a:r>
              <a:rPr lang="ru-RU" sz="2800" b="1" i="0" u="none" strike="noStrike" baseline="0" dirty="0" smtClean="0">
                <a:effectLst/>
              </a:rPr>
              <a:t> четверть</a:t>
            </a:r>
            <a:endParaRPr lang="ru-RU" sz="28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 четверть</c:v>
                </c:pt>
              </c:strCache>
            </c:strRef>
          </c:tx>
          <c:invertIfNegative val="0"/>
          <c:dPt>
            <c:idx val="0"/>
            <c:invertIfNegative val="0"/>
            <c:bubble3D val="0"/>
            <c:explosion val="11"/>
            <c:spPr>
              <a:solidFill>
                <a:srgbClr val="FFFF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0-D704-454C-ABEA-DFE57E86F413}"/>
              </c:ext>
            </c:extLst>
          </c:dPt>
          <c:dPt>
            <c:idx val="1"/>
            <c:invertIfNegative val="0"/>
            <c:bubble3D val="0"/>
            <c:explosion val="8"/>
            <c:spPr>
              <a:solidFill>
                <a:srgbClr val="FF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704-454C-ABEA-DFE57E86F413}"/>
              </c:ext>
            </c:extLst>
          </c:dPt>
          <c:dPt>
            <c:idx val="2"/>
            <c:invertIfNegative val="0"/>
            <c:bubble3D val="0"/>
            <c:explosion val="4"/>
            <c:spPr>
              <a:solidFill>
                <a:srgbClr val="00B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D704-454C-ABEA-DFE57E86F413}"/>
              </c:ext>
            </c:extLst>
          </c:dPt>
          <c:dPt>
            <c:idx val="3"/>
            <c:invertIfNegative val="0"/>
            <c:bubble3D val="0"/>
            <c:explosion val="18"/>
            <c:spPr>
              <a:solidFill>
                <a:srgbClr val="00206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704-454C-ABEA-DFE57E86F413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0</c:v>
                </c:pt>
                <c:pt idx="1">
                  <c:v>7</c:v>
                </c:pt>
                <c:pt idx="2">
                  <c:v>159</c:v>
                </c:pt>
                <c:pt idx="3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704-454C-ABEA-DFE57E86F41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 четверть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на "5"</c:v>
                </c:pt>
                <c:pt idx="1">
                  <c:v>на"4" и"5"</c:v>
                </c:pt>
                <c:pt idx="2">
                  <c:v>на"3"</c:v>
                </c:pt>
                <c:pt idx="3">
                  <c:v>неуспевающие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1</c:v>
                </c:pt>
                <c:pt idx="1">
                  <c:v>11</c:v>
                </c:pt>
                <c:pt idx="2">
                  <c:v>166</c:v>
                </c:pt>
                <c:pt idx="3">
                  <c:v>26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08658392"/>
        <c:axId val="208661136"/>
      </c:barChart>
      <c:catAx>
        <c:axId val="2086583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08661136"/>
        <c:crosses val="autoZero"/>
        <c:auto val="1"/>
        <c:lblAlgn val="ctr"/>
        <c:lblOffset val="100"/>
        <c:noMultiLvlLbl val="0"/>
      </c:catAx>
      <c:valAx>
        <c:axId val="20866113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0865839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93400-0ECC-4BD5-AE00-0652AFA87DC9}" type="datetimeFigureOut">
              <a:rPr lang="ru-RU" smtClean="0"/>
              <a:t>26.10.2021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2A2B4-D7B3-4911-8E95-280C808B38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890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B2A2B4-D7B3-4911-8E95-280C808B38F7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073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AB0FB88-89EF-48B3-9F31-6F9283428A0C}" type="datetimeFigureOut">
              <a:rPr lang="ru-RU" smtClean="0"/>
              <a:pPr/>
              <a:t>26.10.2021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5A1AF47-FB13-4940-AE59-8A5689973889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6611779"/>
            <a:ext cx="1449436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00" kern="1200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Mistral" pitchFamily="66" charset="0"/>
                <a:ea typeface="+mn-ea"/>
                <a:cs typeface="+mn-cs"/>
              </a:rPr>
              <a:t>© Фокина Лидия Петровна </a:t>
            </a:r>
            <a:endParaRPr lang="ru-RU" sz="1000" kern="1200" dirty="0">
              <a:solidFill>
                <a:schemeClr val="accent4">
                  <a:lumMod val="20000"/>
                  <a:lumOff val="80000"/>
                </a:schemeClr>
              </a:solidFill>
              <a:latin typeface="Mistral" pitchFamily="66" charset="0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857224" y="214290"/>
            <a:ext cx="8072494" cy="6429420"/>
          </a:xfrm>
          <a:prstGeom prst="rect">
            <a:avLst/>
          </a:prstGeom>
          <a:solidFill>
            <a:schemeClr val="bg1"/>
          </a:solidFill>
          <a:ln w="38100" cap="rnd">
            <a:solidFill>
              <a:schemeClr val="bg1">
                <a:lumMod val="65000"/>
              </a:schemeClr>
            </a:solidFill>
            <a:prstDash val="solid"/>
            <a:beve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357158" y="1000108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0" name="Овал 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1" name="Овал 1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15" name="Группа 14"/>
          <p:cNvGrpSpPr/>
          <p:nvPr userDrawn="1"/>
        </p:nvGrpSpPr>
        <p:grpSpPr>
          <a:xfrm>
            <a:off x="357158" y="165892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16" name="Овал 1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8" name="Овал 1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19" name="Овал 1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1" name="Группа 20"/>
          <p:cNvGrpSpPr/>
          <p:nvPr userDrawn="1"/>
        </p:nvGrpSpPr>
        <p:grpSpPr>
          <a:xfrm>
            <a:off x="357158" y="2317742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2" name="Овал 2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5" name="Овал 2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27" name="Группа 26"/>
          <p:cNvGrpSpPr/>
          <p:nvPr userDrawn="1"/>
        </p:nvGrpSpPr>
        <p:grpSpPr>
          <a:xfrm>
            <a:off x="357158" y="2976559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28" name="Овал 2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9" name="Овал 2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0" name="Овал 2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1" name="Овал 3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3" name="Группа 32"/>
          <p:cNvGrpSpPr/>
          <p:nvPr userDrawn="1"/>
        </p:nvGrpSpPr>
        <p:grpSpPr>
          <a:xfrm>
            <a:off x="357158" y="3635376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34" name="Овал 33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5" name="Овал 34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6" name="Овал 35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38" name="Овал 37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39" name="Группа 38"/>
          <p:cNvGrpSpPr/>
          <p:nvPr userDrawn="1"/>
        </p:nvGrpSpPr>
        <p:grpSpPr>
          <a:xfrm>
            <a:off x="357158" y="4294193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0" name="Овал 39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2" name="Овал 41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3" name="Овал 42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4" name="Овал 43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45" name="Группа 44"/>
          <p:cNvGrpSpPr/>
          <p:nvPr userDrawn="1"/>
        </p:nvGrpSpPr>
        <p:grpSpPr>
          <a:xfrm>
            <a:off x="357158" y="4953010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46" name="Овал 45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7" name="Овал 46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8" name="Овал 47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49" name="Овал 48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0" name="Овал 49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1" name="Группа 50"/>
          <p:cNvGrpSpPr/>
          <p:nvPr userDrawn="1"/>
        </p:nvGrpSpPr>
        <p:grpSpPr>
          <a:xfrm>
            <a:off x="357158" y="6270645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2" name="Овал 51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3" name="Овал 52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5" name="Овал 54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6" name="Овал 55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57" name="Группа 56"/>
          <p:cNvGrpSpPr/>
          <p:nvPr userDrawn="1"/>
        </p:nvGrpSpPr>
        <p:grpSpPr>
          <a:xfrm>
            <a:off x="357158" y="5611827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58" name="Овал 57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59" name="Овал 58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Овал 59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1" name="Овал 60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2" name="Овал 61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  <p:grpSp>
        <p:nvGrpSpPr>
          <p:cNvPr id="64" name="Группа 63"/>
          <p:cNvGrpSpPr/>
          <p:nvPr userDrawn="1"/>
        </p:nvGrpSpPr>
        <p:grpSpPr>
          <a:xfrm>
            <a:off x="357158" y="341291"/>
            <a:ext cx="928662" cy="214314"/>
            <a:chOff x="2714612" y="3143248"/>
            <a:chExt cx="2857520" cy="928694"/>
          </a:xfrm>
          <a:solidFill>
            <a:srgbClr val="7030A0"/>
          </a:solidFill>
        </p:grpSpPr>
        <p:sp>
          <p:nvSpPr>
            <p:cNvPr id="65" name="Овал 64"/>
            <p:cNvSpPr/>
            <p:nvPr/>
          </p:nvSpPr>
          <p:spPr>
            <a:xfrm>
              <a:off x="4786314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6" name="Овал 65"/>
            <p:cNvSpPr/>
            <p:nvPr/>
          </p:nvSpPr>
          <p:spPr>
            <a:xfrm>
              <a:off x="2714612" y="3214686"/>
              <a:ext cx="785818" cy="785818"/>
            </a:xfrm>
            <a:prstGeom prst="ellipse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7" name="Овал 66"/>
            <p:cNvSpPr/>
            <p:nvPr/>
          </p:nvSpPr>
          <p:spPr>
            <a:xfrm>
              <a:off x="4929190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8" name="Овал 67"/>
            <p:cNvSpPr/>
            <p:nvPr/>
          </p:nvSpPr>
          <p:spPr>
            <a:xfrm>
              <a:off x="2857488" y="3357562"/>
              <a:ext cx="500066" cy="500066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9" name="Овал 68"/>
            <p:cNvSpPr/>
            <p:nvPr/>
          </p:nvSpPr>
          <p:spPr>
            <a:xfrm>
              <a:off x="3071802" y="3143248"/>
              <a:ext cx="2143140" cy="928694"/>
            </a:xfrm>
            <a:prstGeom prst="ellipse">
              <a:avLst/>
            </a:prstGeom>
            <a:solidFill>
              <a:srgbClr val="7030A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5"/>
            </a:lnRef>
            <a:fillRef idx="3">
              <a:schemeClr val="accent5"/>
            </a:fillRef>
            <a:effectRef idx="3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259632" y="1196752"/>
            <a:ext cx="750099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Итоги </a:t>
            </a:r>
            <a:r>
              <a:rPr lang="en-US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II</a:t>
            </a:r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 четверти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2020-2021 </a:t>
            </a:r>
          </a:p>
          <a:p>
            <a:pPr algn="ctr"/>
            <a:r>
              <a:rPr lang="ru-RU" sz="6000" b="1" spc="50" dirty="0" smtClean="0">
                <a:ln w="11430">
                  <a:solidFill>
                    <a:schemeClr val="tx1"/>
                  </a:solidFill>
                </a:ln>
                <a:solidFill>
                  <a:srgbClr val="B07BD7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omic Sans MS" pitchFamily="66" charset="0"/>
              </a:rPr>
              <a:t>учебного года основной школы</a:t>
            </a:r>
            <a:endParaRPr lang="ru-RU" sz="6000" b="1" dirty="0">
              <a:ln w="11430">
                <a:solidFill>
                  <a:schemeClr val="tx1"/>
                </a:solidFill>
              </a:ln>
              <a:solidFill>
                <a:srgbClr val="B07BD7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7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80312" y="5085184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обучающимися, </a:t>
            </a:r>
            <a:b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испытывающих трудности в обучении</a:t>
            </a:r>
          </a:p>
        </p:txBody>
      </p:sp>
      <p:sp>
        <p:nvSpPr>
          <p:cNvPr id="15363" name="Объект 2"/>
          <p:cNvSpPr>
            <a:spLocks noGrp="1"/>
          </p:cNvSpPr>
          <p:nvPr>
            <p:ph idx="1"/>
          </p:nvPr>
        </p:nvSpPr>
        <p:spPr>
          <a:xfrm>
            <a:off x="1923182" y="1435439"/>
            <a:ext cx="6192688" cy="4525963"/>
          </a:xfrm>
        </p:spPr>
        <p:txBody>
          <a:bodyPr/>
          <a:lstStyle/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/>
              <a:t> </a:t>
            </a: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Индивидуальные занятия с обучающимися.</a:t>
            </a:r>
          </a:p>
          <a:p>
            <a:pPr marL="0" indent="0" eaLnBrk="1" hangingPunct="1">
              <a:lnSpc>
                <a:spcPct val="15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Беседы с родителями.</a:t>
            </a:r>
          </a:p>
          <a:p>
            <a:pPr eaLnBrk="1" hangingPunct="1"/>
            <a:endParaRPr lang="ru-RU" altLang="ru-RU" sz="1800" dirty="0">
              <a:cs typeface="Calibri" panose="020F0502020204030204" pitchFamily="34" charset="0"/>
            </a:endParaRPr>
          </a:p>
          <a:p>
            <a:pPr eaLnBrk="1" hangingPunct="1"/>
            <a:endParaRPr lang="ru-RU" altLang="ru-RU" dirty="0" smtClean="0"/>
          </a:p>
          <a:p>
            <a:pPr eaLnBrk="1" hangingPunct="1"/>
            <a:endParaRPr lang="ru-RU" altLang="ru-RU" dirty="0" smtClean="0"/>
          </a:p>
        </p:txBody>
      </p:sp>
      <p:pic>
        <p:nvPicPr>
          <p:cNvPr id="15364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725144"/>
            <a:ext cx="1110854" cy="1528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1621171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7118" y="3141077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19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39752" y="188640"/>
            <a:ext cx="4998244" cy="609600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 на </a:t>
            </a:r>
            <a:r>
              <a:rPr lang="en-US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четверть</a:t>
            </a:r>
            <a:b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2020-2021 </a:t>
            </a:r>
            <a:r>
              <a:rPr 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уч. год</a:t>
            </a:r>
          </a:p>
        </p:txBody>
      </p:sp>
      <p:sp>
        <p:nvSpPr>
          <p:cNvPr id="16387" name="Объект 2"/>
          <p:cNvSpPr>
            <a:spLocks noGrp="1"/>
          </p:cNvSpPr>
          <p:nvPr>
            <p:ph idx="1"/>
          </p:nvPr>
        </p:nvSpPr>
        <p:spPr>
          <a:xfrm>
            <a:off x="1547664" y="1124744"/>
            <a:ext cx="7108180" cy="5400599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заседании ШМО проанализировать результаты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четверти,  определить способы, приемы и методы, способствующие повышению качества знаний по предметам, имеющих отрицательную динамику. 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Учителям-предметникам, классным руководителям, во 3-й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четверти взять под особый контроль успеваемость учащихся, имеющих в четверти одну «3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«4».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предупреждения неуспеваемости  учителям разработать индивидуальную траекторию обучения на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четверть с учащимися, испытывающим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трудности </a:t>
            </a:r>
            <a:r>
              <a:rPr lang="ru-RU" alt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alt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Классным руководителям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разъяснительную, просветительскую и профилактическую работу с обучающимися и родителями с целью повышения мотивации к 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обучению. Сдать в учебную часть уведомления</a:t>
            </a:r>
            <a:endParaRPr lang="ru-RU" alt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6388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5805264"/>
            <a:ext cx="463588" cy="63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3" y="2276872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1" y="3534045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2" y="4770809"/>
            <a:ext cx="433721" cy="419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4568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274638"/>
            <a:ext cx="7848872" cy="1143000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Количество обучающихся </a:t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 2020-2021 учебном году в основной школе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201667"/>
              </p:ext>
            </p:extLst>
          </p:nvPr>
        </p:nvGraphicFramePr>
        <p:xfrm>
          <a:off x="1331640" y="1284233"/>
          <a:ext cx="7344816" cy="5407359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36789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24598"/>
                <a:gridCol w="158417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16575">
                <a:tc gridSpan="2"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Всего на начало четверти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FFFF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</a:t>
                      </a:r>
                      <a:endParaRPr lang="ru-RU" sz="2400" b="1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076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38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19-1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(Абаев)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570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6-х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17-1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54656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7-х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24-1 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Тепсуев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26-1 </a:t>
                      </a:r>
                      <a:r>
                        <a:rPr lang="ru-RU" sz="20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(Амбарцумян)</a:t>
                      </a:r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23608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8-х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22+1</a:t>
                      </a:r>
                    </a:p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ru-RU" sz="24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Решедов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9-х классов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41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3439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 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207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36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204</a:t>
                      </a:r>
                      <a:endParaRPr lang="ru-RU" sz="36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4" descr="кар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301208"/>
            <a:ext cx="836477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123152"/>
              </p:ext>
            </p:extLst>
          </p:nvPr>
        </p:nvGraphicFramePr>
        <p:xfrm>
          <a:off x="755576" y="332656"/>
          <a:ext cx="8229600" cy="62646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Отличник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8002251"/>
              </p:ext>
            </p:extLst>
          </p:nvPr>
        </p:nvGraphicFramePr>
        <p:xfrm>
          <a:off x="1547664" y="1124744"/>
          <a:ext cx="6552728" cy="936104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</a:t>
                      </a:r>
                      <a:endParaRPr lang="ru-RU" sz="3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227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Хорошисты -11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387465"/>
              </p:ext>
            </p:extLst>
          </p:nvPr>
        </p:nvGraphicFramePr>
        <p:xfrm>
          <a:off x="1547664" y="1070165"/>
          <a:ext cx="6552728" cy="405803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6248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99024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560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32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55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9б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Резерв-4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4545302"/>
              </p:ext>
            </p:extLst>
          </p:nvPr>
        </p:nvGraphicFramePr>
        <p:xfrm>
          <a:off x="1259632" y="980728"/>
          <a:ext cx="7560840" cy="27702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20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</a:t>
                      </a:r>
                      <a:endParaRPr lang="ru-RU" sz="20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Громова И. А. математика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7844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Гиоева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Е. Х. история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4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Потапова С.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А.физика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8а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****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2400" kern="12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Гиоева</a:t>
                      </a:r>
                      <a:r>
                        <a:rPr lang="ru-RU" sz="240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Е. Х Обществознание </a:t>
                      </a:r>
                      <a:endParaRPr lang="ru-RU" sz="2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782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Неуспевающие-26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461062"/>
              </p:ext>
            </p:extLst>
          </p:nvPr>
        </p:nvGraphicFramePr>
        <p:xfrm>
          <a:off x="1259632" y="692696"/>
          <a:ext cx="7560840" cy="548621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2645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096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****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8571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Англ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матем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600" dirty="0" err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История, общество н/а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8152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История, общество н/а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894447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****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4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Обществознание н/а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История, общество н/а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20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Биология, геометрия,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история, физика н/а</a:t>
                      </a:r>
                      <a:endParaRPr lang="ru-RU" sz="16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06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 физика н/а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 н/а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Алгебра, геометрия,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физика н/а</a:t>
                      </a:r>
                    </a:p>
                    <a:p>
                      <a:pPr algn="ctr"/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Геометрия, физика н/а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64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0"/>
            <a:ext cx="8229600" cy="778098"/>
          </a:xfrm>
        </p:spPr>
        <p:txBody>
          <a:bodyPr/>
          <a:lstStyle/>
          <a:p>
            <a:r>
              <a:rPr lang="ru-RU" b="1" dirty="0" smtClean="0">
                <a:ln>
                  <a:solidFill>
                    <a:schemeClr val="tx1"/>
                  </a:solidFill>
                </a:ln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Неуспевающие-26</a:t>
            </a:r>
            <a:endParaRPr lang="ru-RU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5354066"/>
              </p:ext>
            </p:extLst>
          </p:nvPr>
        </p:nvGraphicFramePr>
        <p:xfrm>
          <a:off x="1259632" y="692696"/>
          <a:ext cx="7560840" cy="296847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88843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505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Класс 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обучающегося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учителя, предмет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65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dirty="0" smtClean="0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</a:rPr>
                        <a:t>****</a:t>
                      </a:r>
                      <a:endParaRPr lang="ru-RU" sz="1600" kern="1200" dirty="0" smtClean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9920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История, ОБЖ, общество.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1980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i="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****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все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ОБЖ н/а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04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>
          <a:xfrm>
            <a:off x="1475656" y="332656"/>
            <a:ext cx="6684169" cy="453628"/>
          </a:xfrm>
        </p:spPr>
        <p:txBody>
          <a:bodyPr/>
          <a:lstStyle/>
          <a:p>
            <a:pPr eaLnBrk="1" hangingPunct="1"/>
            <a:r>
              <a:rPr lang="ru-RU" altLang="ru-RU" sz="2800" b="1" dirty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одаренными </a:t>
            </a:r>
            <a:r>
              <a:rPr lang="ru-RU" altLang="ru-RU" sz="2800" b="1" dirty="0" smtClean="0">
                <a:ln>
                  <a:solidFill>
                    <a:srgbClr val="7030A0"/>
                  </a:solidFill>
                </a:ln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ВСоШ-10</a:t>
            </a:r>
            <a:endParaRPr lang="ru-RU" altLang="ru-RU" sz="2800" b="1" dirty="0">
              <a:ln>
                <a:solidFill>
                  <a:srgbClr val="7030A0"/>
                </a:solidFill>
              </a:ln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0" name="Рисунок 3" descr="кар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797152"/>
            <a:ext cx="965597" cy="1329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https://404store.com/2018/08/03/Bina_pencil_re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224" y="1772816"/>
            <a:ext cx="576064" cy="5573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9822198"/>
              </p:ext>
            </p:extLst>
          </p:nvPr>
        </p:nvGraphicFramePr>
        <p:xfrm>
          <a:off x="467544" y="1015161"/>
          <a:ext cx="8229595" cy="757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75765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Фамилия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Имя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Отчество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Пол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Дата рождения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Предмет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Класс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Статус участника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Результат (баллы)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процент выполнения работы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Является победителем/ призером </a:t>
                      </a:r>
                      <a:r>
                        <a:rPr lang="ru-RU" sz="800" u="none" strike="noStrike" dirty="0" err="1">
                          <a:effectLst/>
                        </a:rPr>
                        <a:t>ВсОСШ</a:t>
                      </a:r>
                      <a:r>
                        <a:rPr lang="ru-RU" sz="800" u="none" strike="noStrike" dirty="0">
                          <a:effectLst/>
                        </a:rPr>
                        <a:t> 2019/2020г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учитель, подготовивший участника (ФИО полностью</a:t>
                      </a:r>
                      <a:r>
                        <a:rPr lang="ru-RU" sz="800" u="none" strike="noStrike" dirty="0" smtClean="0">
                          <a:effectLst/>
                        </a:rPr>
                        <a:t>)</a:t>
                      </a:r>
                    </a:p>
                    <a:p>
                      <a:pPr algn="ctr" fontAlgn="ctr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9323561"/>
              </p:ext>
            </p:extLst>
          </p:nvPr>
        </p:nvGraphicFramePr>
        <p:xfrm>
          <a:off x="467544" y="1772816"/>
          <a:ext cx="8229595" cy="6935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Гадзаов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Даниил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Витальевич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муж.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10.01.2007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биология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57%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Потапова Светлана Анатольевна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Миллер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Виктория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Вахтанговна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28.07.2005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биология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42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52%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Потапова Светлана Анатольевна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6722574"/>
              </p:ext>
            </p:extLst>
          </p:nvPr>
        </p:nvGraphicFramePr>
        <p:xfrm>
          <a:off x="467544" y="2492896"/>
          <a:ext cx="8229595" cy="346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Гадзаов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Даниил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Витальевич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муж.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10.01.2007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география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err="1">
                          <a:effectLst/>
                        </a:rPr>
                        <a:t>Бакина</a:t>
                      </a:r>
                      <a:r>
                        <a:rPr lang="ru-RU" sz="1000" u="none" strike="noStrike" dirty="0">
                          <a:effectLst/>
                        </a:rPr>
                        <a:t> Елена Алексеевна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8436598"/>
              </p:ext>
            </p:extLst>
          </p:nvPr>
        </p:nvGraphicFramePr>
        <p:xfrm>
          <a:off x="467544" y="2924944"/>
          <a:ext cx="8229595" cy="346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Джантемирова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Аиза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Казбековна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07.02.2008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общество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69%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err="1">
                          <a:effectLst/>
                        </a:rPr>
                        <a:t>Гиоева</a:t>
                      </a:r>
                      <a:r>
                        <a:rPr lang="ru-RU" sz="1000" u="none" strike="noStrike" dirty="0">
                          <a:effectLst/>
                        </a:rPr>
                        <a:t> Елена Харитоновна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970777"/>
              </p:ext>
            </p:extLst>
          </p:nvPr>
        </p:nvGraphicFramePr>
        <p:xfrm>
          <a:off x="457200" y="3255963"/>
          <a:ext cx="8229595" cy="346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Гадзаов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Данил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Витальевич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муж.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10.01.2007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общество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51%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err="1">
                          <a:effectLst/>
                        </a:rPr>
                        <a:t>Гиоева</a:t>
                      </a:r>
                      <a:r>
                        <a:rPr lang="ru-RU" sz="1000" u="none" strike="noStrike" dirty="0">
                          <a:effectLst/>
                        </a:rPr>
                        <a:t> Елена Харитоновна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8571900"/>
              </p:ext>
            </p:extLst>
          </p:nvPr>
        </p:nvGraphicFramePr>
        <p:xfrm>
          <a:off x="467544" y="3717032"/>
          <a:ext cx="8229595" cy="3467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4804"/>
                <a:gridCol w="554804"/>
                <a:gridCol w="554804"/>
                <a:gridCol w="554804"/>
                <a:gridCol w="554804"/>
                <a:gridCol w="970908"/>
                <a:gridCol w="554804"/>
                <a:gridCol w="554804"/>
                <a:gridCol w="554804"/>
                <a:gridCol w="554804"/>
                <a:gridCol w="554804"/>
                <a:gridCol w="554804"/>
                <a:gridCol w="1155843"/>
              </a:tblGrid>
              <a:tr h="34675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Смирнова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Александра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Геннадьевна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12.03.2008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технолог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62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56%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669" marR="8669" marT="866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 err="1">
                          <a:effectLst/>
                        </a:rPr>
                        <a:t>Воронченко</a:t>
                      </a:r>
                      <a:r>
                        <a:rPr lang="ru-RU" sz="1000" u="none" strike="noStrike" dirty="0">
                          <a:effectLst/>
                        </a:rPr>
                        <a:t> Наталья Борисовна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669" marR="8669" marT="8669" marB="0" anchor="b"/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0682703"/>
              </p:ext>
            </p:extLst>
          </p:nvPr>
        </p:nvGraphicFramePr>
        <p:xfrm>
          <a:off x="467544" y="4115140"/>
          <a:ext cx="8229601" cy="6820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09"/>
                <a:gridCol w="545609"/>
                <a:gridCol w="545609"/>
                <a:gridCol w="545609"/>
                <a:gridCol w="545609"/>
                <a:gridCol w="954815"/>
                <a:gridCol w="545609"/>
                <a:gridCol w="545609"/>
                <a:gridCol w="682011"/>
                <a:gridCol w="545609"/>
                <a:gridCol w="545609"/>
                <a:gridCol w="545609"/>
                <a:gridCol w="1136685"/>
              </a:tblGrid>
              <a:tr h="341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Газзаева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Олеся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Феликсовна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04,09.2005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осетинский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победитель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Калоева Лариса Петровна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  <a:tr h="341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Жигулина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Валерия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u="none" strike="noStrike">
                          <a:effectLst/>
                        </a:rPr>
                        <a:t>Олеговна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12.02.2007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осетинский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17,5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Калоева Лариса Петровна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702996"/>
              </p:ext>
            </p:extLst>
          </p:nvPr>
        </p:nvGraphicFramePr>
        <p:xfrm>
          <a:off x="467544" y="4831873"/>
          <a:ext cx="8229601" cy="3410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5609"/>
                <a:gridCol w="545609"/>
                <a:gridCol w="545609"/>
                <a:gridCol w="545609"/>
                <a:gridCol w="545609"/>
                <a:gridCol w="954815"/>
                <a:gridCol w="545609"/>
                <a:gridCol w="545609"/>
                <a:gridCol w="682011"/>
                <a:gridCol w="545609"/>
                <a:gridCol w="545609"/>
                <a:gridCol w="545609"/>
                <a:gridCol w="1136685"/>
              </a:tblGrid>
              <a:tr h="3410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 smtClean="0">
                          <a:effectLst/>
                        </a:rPr>
                        <a:t>10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Юсупова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Марьяна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Эдуардовна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жен.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23.12.2006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осетинский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призер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19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86%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нет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8525" marR="8525" marT="8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Калоева Лариса Петровна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8525" marR="8525" marT="8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2500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0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030A0"/>
      </a:hlink>
      <a:folHlink>
        <a:srgbClr val="5F497A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947</TotalTime>
  <Words>524</Words>
  <Application>Microsoft Office PowerPoint</Application>
  <PresentationFormat>Экран (4:3)</PresentationFormat>
  <Paragraphs>263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Comic Sans MS</vt:lpstr>
      <vt:lpstr>Mistral</vt:lpstr>
      <vt:lpstr>Times New Roman</vt:lpstr>
      <vt:lpstr>Тема Office</vt:lpstr>
      <vt:lpstr>Презентация PowerPoint</vt:lpstr>
      <vt:lpstr>Количество обучающихся  в 2020-2021 учебном году в основной школе</vt:lpstr>
      <vt:lpstr>Презентация PowerPoint</vt:lpstr>
      <vt:lpstr>Отличник</vt:lpstr>
      <vt:lpstr>Хорошисты -11</vt:lpstr>
      <vt:lpstr>Резерв-4</vt:lpstr>
      <vt:lpstr>Неуспевающие-26</vt:lpstr>
      <vt:lpstr>Неуспевающие-26</vt:lpstr>
      <vt:lpstr>Работа с одаренными детьми ВСоШ-10</vt:lpstr>
      <vt:lpstr>Работа с обучающимися,  испытывающих трудности в обучении</vt:lpstr>
      <vt:lpstr>Задачи на III четверть 2020-2021 уч. год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56</cp:revision>
  <dcterms:created xsi:type="dcterms:W3CDTF">2014-11-07T17:01:55Z</dcterms:created>
  <dcterms:modified xsi:type="dcterms:W3CDTF">2021-10-26T10:31:06Z</dcterms:modified>
</cp:coreProperties>
</file>