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74" r:id="rId5"/>
    <p:sldId id="259" r:id="rId6"/>
    <p:sldId id="271" r:id="rId7"/>
    <p:sldId id="272" r:id="rId8"/>
    <p:sldId id="273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B07BD7"/>
    <a:srgbClr val="C39BE1"/>
    <a:srgbClr val="D1B2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800" b="1" i="0" u="none" strike="noStrike" baseline="0" dirty="0" smtClean="0">
                <a:effectLst/>
              </a:rPr>
              <a:t>Качество </a:t>
            </a:r>
            <a:r>
              <a:rPr lang="ru-RU" sz="2800" b="1" i="0" u="none" strike="noStrike" baseline="0" dirty="0" err="1" smtClean="0">
                <a:effectLst/>
              </a:rPr>
              <a:t>обученности</a:t>
            </a:r>
            <a:r>
              <a:rPr lang="ru-RU" sz="2800" b="1" i="0" u="none" strike="noStrike" baseline="0" dirty="0" smtClean="0">
                <a:effectLst/>
              </a:rPr>
              <a:t> </a:t>
            </a:r>
            <a:br>
              <a:rPr lang="ru-RU" sz="2800" b="1" i="0" u="none" strike="noStrike" baseline="0" dirty="0" smtClean="0">
                <a:effectLst/>
              </a:rPr>
            </a:br>
            <a:endParaRPr lang="ru-RU" sz="28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6975308641975308E-2"/>
          <c:y val="0.2475559867549838"/>
          <c:w val="0.96604938271604934"/>
          <c:h val="0.545865593478119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четверть</c:v>
                </c:pt>
              </c:strCache>
            </c:strRef>
          </c:tx>
          <c:invertIfNegative val="0"/>
          <c:dPt>
            <c:idx val="0"/>
            <c:invertIfNegative val="0"/>
            <c:bubble3D val="0"/>
            <c:explosion val="11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D704-454C-ABEA-DFE57E86F413}"/>
              </c:ext>
            </c:extLst>
          </c:dPt>
          <c:dPt>
            <c:idx val="1"/>
            <c:invertIfNegative val="0"/>
            <c:bubble3D val="0"/>
            <c:explosion val="8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704-454C-ABEA-DFE57E86F413}"/>
              </c:ext>
            </c:extLst>
          </c:dPt>
          <c:dPt>
            <c:idx val="2"/>
            <c:invertIfNegative val="0"/>
            <c:bubble3D val="0"/>
            <c:explosion val="4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704-454C-ABEA-DFE57E86F413}"/>
              </c:ext>
            </c:extLst>
          </c:dPt>
          <c:dPt>
            <c:idx val="3"/>
            <c:invertIfNegative val="0"/>
            <c:bubble3D val="0"/>
            <c:explosion val="18"/>
            <c:spPr>
              <a:solidFill>
                <a:srgbClr val="00206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704-454C-ABEA-DFE57E86F41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на "5"</c:v>
                </c:pt>
                <c:pt idx="1">
                  <c:v>на"4" и"5"</c:v>
                </c:pt>
                <c:pt idx="2">
                  <c:v>на"3"</c:v>
                </c:pt>
                <c:pt idx="3">
                  <c:v>неуспевающие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</c:v>
                </c:pt>
                <c:pt idx="1">
                  <c:v>7</c:v>
                </c:pt>
                <c:pt idx="2">
                  <c:v>159</c:v>
                </c:pt>
                <c:pt idx="3">
                  <c:v>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704-454C-ABEA-DFE57E86F41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 четверть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на "5"</c:v>
                </c:pt>
                <c:pt idx="1">
                  <c:v>на"4" и"5"</c:v>
                </c:pt>
                <c:pt idx="2">
                  <c:v>на"3"</c:v>
                </c:pt>
                <c:pt idx="3">
                  <c:v>неуспевающие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</c:v>
                </c:pt>
                <c:pt idx="1">
                  <c:v>11</c:v>
                </c:pt>
                <c:pt idx="2">
                  <c:v>166</c:v>
                </c:pt>
                <c:pt idx="3">
                  <c:v>26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 четверть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на "5"</c:v>
                </c:pt>
                <c:pt idx="1">
                  <c:v>на"4" и"5"</c:v>
                </c:pt>
                <c:pt idx="2">
                  <c:v>на"3"</c:v>
                </c:pt>
                <c:pt idx="3">
                  <c:v>неуспевающие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  <c:pt idx="1">
                  <c:v>14</c:v>
                </c:pt>
                <c:pt idx="2">
                  <c:v>162</c:v>
                </c:pt>
                <c:pt idx="3">
                  <c:v>27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63831600"/>
        <c:axId val="363833952"/>
      </c:barChart>
      <c:catAx>
        <c:axId val="3638316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63833952"/>
        <c:crosses val="autoZero"/>
        <c:auto val="1"/>
        <c:lblAlgn val="ctr"/>
        <c:lblOffset val="100"/>
        <c:noMultiLvlLbl val="0"/>
      </c:catAx>
      <c:valAx>
        <c:axId val="3638339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63831600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93400-0ECC-4BD5-AE00-0652AFA87DC9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2A2B4-D7B3-4911-8E95-280C808B3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890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073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073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6611779"/>
            <a:ext cx="14494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kern="12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Mistral" pitchFamily="66" charset="0"/>
                <a:ea typeface="+mn-ea"/>
                <a:cs typeface="+mn-cs"/>
              </a:rPr>
              <a:t>© Фокина Лидия Петровна </a:t>
            </a:r>
            <a:endParaRPr lang="ru-RU" sz="1000" kern="1200" dirty="0">
              <a:solidFill>
                <a:schemeClr val="accent4">
                  <a:lumMod val="20000"/>
                  <a:lumOff val="80000"/>
                </a:schemeClr>
              </a:solidFill>
              <a:latin typeface="Mistral" pitchFamily="66" charset="0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57224" y="214290"/>
            <a:ext cx="8072494" cy="6429420"/>
          </a:xfrm>
          <a:prstGeom prst="rect">
            <a:avLst/>
          </a:prstGeom>
          <a:solidFill>
            <a:schemeClr val="bg1"/>
          </a:solidFill>
          <a:ln w="38100" cap="rnd">
            <a:solidFill>
              <a:schemeClr val="bg1">
                <a:lumMod val="65000"/>
              </a:scheme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357158" y="1000108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10" name="Овал 9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5" name="Группа 14"/>
          <p:cNvGrpSpPr/>
          <p:nvPr userDrawn="1"/>
        </p:nvGrpSpPr>
        <p:grpSpPr>
          <a:xfrm>
            <a:off x="357158" y="1658925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16" name="Овал 15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1" name="Группа 20"/>
          <p:cNvGrpSpPr/>
          <p:nvPr userDrawn="1"/>
        </p:nvGrpSpPr>
        <p:grpSpPr>
          <a:xfrm>
            <a:off x="357158" y="2317742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22" name="Овал 21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7" name="Группа 26"/>
          <p:cNvGrpSpPr/>
          <p:nvPr userDrawn="1"/>
        </p:nvGrpSpPr>
        <p:grpSpPr>
          <a:xfrm>
            <a:off x="357158" y="2976559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28" name="Овал 27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3" name="Группа 32"/>
          <p:cNvGrpSpPr/>
          <p:nvPr userDrawn="1"/>
        </p:nvGrpSpPr>
        <p:grpSpPr>
          <a:xfrm>
            <a:off x="357158" y="3635376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34" name="Овал 33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9" name="Группа 38"/>
          <p:cNvGrpSpPr/>
          <p:nvPr userDrawn="1"/>
        </p:nvGrpSpPr>
        <p:grpSpPr>
          <a:xfrm>
            <a:off x="357158" y="4294193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40" name="Овал 39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5" name="Группа 44"/>
          <p:cNvGrpSpPr/>
          <p:nvPr userDrawn="1"/>
        </p:nvGrpSpPr>
        <p:grpSpPr>
          <a:xfrm>
            <a:off x="357158" y="4953010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46" name="Овал 45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1" name="Группа 50"/>
          <p:cNvGrpSpPr/>
          <p:nvPr userDrawn="1"/>
        </p:nvGrpSpPr>
        <p:grpSpPr>
          <a:xfrm>
            <a:off x="357158" y="6270645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52" name="Овал 51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7" name="Группа 56"/>
          <p:cNvGrpSpPr/>
          <p:nvPr userDrawn="1"/>
        </p:nvGrpSpPr>
        <p:grpSpPr>
          <a:xfrm>
            <a:off x="357158" y="5611827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58" name="Овал 57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4" name="Группа 63"/>
          <p:cNvGrpSpPr/>
          <p:nvPr userDrawn="1"/>
        </p:nvGrpSpPr>
        <p:grpSpPr>
          <a:xfrm>
            <a:off x="357158" y="341291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65" name="Овал 64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Овал 66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Овал 67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87624" y="908720"/>
            <a:ext cx="778902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Итоги </a:t>
            </a:r>
            <a:r>
              <a:rPr lang="en-US" sz="6000" b="1" spc="50" dirty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III</a:t>
            </a:r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четверти </a:t>
            </a:r>
          </a:p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2020-2021 </a:t>
            </a:r>
          </a:p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учебного года основной школы</a:t>
            </a:r>
            <a:endParaRPr lang="ru-RU" sz="6000" b="1" dirty="0">
              <a:ln w="11430">
                <a:solidFill>
                  <a:schemeClr val="tx1"/>
                </a:solidFill>
              </a:ln>
              <a:solidFill>
                <a:srgbClr val="B07BD7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7" name="Рисунок 4" descr="кар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694373"/>
            <a:ext cx="1484549" cy="197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4998244" cy="60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 </a:t>
            </a:r>
            <a:r>
              <a:rPr lang="en-US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четверть</a:t>
            </a:r>
            <a:b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2020-2021 </a:t>
            </a: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уч. год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1412625" y="1075867"/>
            <a:ext cx="7344816" cy="5400599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заседании ШМО проанализировать результаты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четверти,  определить способы, приемы и методы, способствующие повышению качества знаний по предметам, имеющих отрицательную динамику.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Учителям-предметникам, классным руководителям, во 4-й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четверти взять под особый контроль успеваемость учащихся, имеющих в четверти одну «3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и «4».</a:t>
            </a:r>
            <a:endParaRPr lang="ru-RU" alt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Классным руководителям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разъяснительную, просветительскую и профилактическую работу с обучающимися и родителями с целью повышения мотивации к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обучению. Сдать в учебную часть уведомления.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Учителям необходимо активизировать работу над повышением качества обучения и степени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обученности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учащихся, грамотно строить методическую работу по предупреждению различных ошибок учащихся с целью повышения качества обучения</a:t>
            </a:r>
            <a:endParaRPr lang="ru-RU" alt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388" name="Рисунок 3" descr="кар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805264"/>
            <a:ext cx="463588" cy="637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2736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3" y="2276872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1" y="3534045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2" y="4980622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56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48872" cy="1143000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Количество обучающихся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2020-2021 учебном году в основной школе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8986067"/>
              </p:ext>
            </p:extLst>
          </p:nvPr>
        </p:nvGraphicFramePr>
        <p:xfrm>
          <a:off x="1331640" y="1284233"/>
          <a:ext cx="7344816" cy="499464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442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08112"/>
                <a:gridCol w="30243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16575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на начало четверти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076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5-х классов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(-****)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570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6-х классов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465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7-х классов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(-*****)</a:t>
                      </a: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2360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8-х классов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9-х классов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3439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207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36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204</a:t>
                      </a:r>
                      <a:endParaRPr lang="ru-RU" sz="36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4" descr="кар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260648"/>
            <a:ext cx="836477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972003"/>
              </p:ext>
            </p:extLst>
          </p:nvPr>
        </p:nvGraphicFramePr>
        <p:xfrm>
          <a:off x="635261" y="239050"/>
          <a:ext cx="8229600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Отличник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1216141"/>
              </p:ext>
            </p:extLst>
          </p:nvPr>
        </p:nvGraphicFramePr>
        <p:xfrm>
          <a:off x="1547664" y="1124744"/>
          <a:ext cx="6552728" cy="49158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624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902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560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7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595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27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Хорошисты -14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1967281"/>
              </p:ext>
            </p:extLst>
          </p:nvPr>
        </p:nvGraphicFramePr>
        <p:xfrm>
          <a:off x="1547664" y="1070165"/>
          <a:ext cx="6552728" cy="482551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841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685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560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5а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5б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6а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0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6б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7а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21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7б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21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8а 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9а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5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9б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Резерв-4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4526190"/>
              </p:ext>
            </p:extLst>
          </p:nvPr>
        </p:nvGraphicFramePr>
        <p:xfrm>
          <a:off x="1259632" y="980728"/>
          <a:ext cx="7560840" cy="17306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9604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учителя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784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Потапова С. А. физика 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Потапова С. А. физика </a:t>
                      </a:r>
                    </a:p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82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Неуспевающие-27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5975439"/>
              </p:ext>
            </p:extLst>
          </p:nvPr>
        </p:nvGraphicFramePr>
        <p:xfrm>
          <a:off x="1259632" y="692696"/>
          <a:ext cx="7560840" cy="512475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645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учителя, 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362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440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матем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родной, лит-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История, общество н/а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6641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89444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биология н/а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Лит-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н/а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Биология н/а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20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Биология, география, геометрия,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история, русский, физика 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6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6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Алгебра, геометрия, русский,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лит-</a:t>
                      </a:r>
                      <a:r>
                        <a:rPr lang="ru-RU" sz="16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н/а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Алгебра, геометрия,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физика н/а</a:t>
                      </a:r>
                    </a:p>
                    <a:p>
                      <a:pPr algn="ctr"/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64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Неуспевающие-27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3336116"/>
              </p:ext>
            </p:extLst>
          </p:nvPr>
        </p:nvGraphicFramePr>
        <p:xfrm>
          <a:off x="1259632" y="692696"/>
          <a:ext cx="7560840" cy="5627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200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1845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учителя, 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656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(7)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Геометрия, русский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Русский, лит-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Алгебра, геометрия, история,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лит-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ра,физика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Алгебра, геометрия, история,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русский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b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----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29920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(4)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Алгебра, ОБЖ,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физ-ра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(6)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Алгебра, геометрия,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обж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Алгебра, геометрия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Родной, русский, лит-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Алгебра, Родной, русский, лит-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047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1143000"/>
          </a:xfrm>
        </p:spPr>
        <p:txBody>
          <a:bodyPr/>
          <a:lstStyle/>
          <a:p>
            <a:pPr eaLnBrk="1" hangingPunct="1"/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обучающимися, </a:t>
            </a:r>
            <a:b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испытывающих трудности в обучении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1923182" y="1435439"/>
            <a:ext cx="6192688" cy="452596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/>
              <a:t> </a:t>
            </a: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Индивидуальные занятия с обучающимися.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Беседы с родителями.</a:t>
            </a:r>
          </a:p>
          <a:p>
            <a:pPr eaLnBrk="1" hangingPunct="1"/>
            <a:endParaRPr lang="ru-RU" altLang="ru-RU" sz="1800" dirty="0">
              <a:cs typeface="Calibri" panose="020F0502020204030204" pitchFamily="34" charset="0"/>
            </a:endParaRPr>
          </a:p>
          <a:p>
            <a:pPr eaLnBrk="1" hangingPunct="1"/>
            <a:endParaRPr lang="ru-RU" altLang="ru-RU" dirty="0" smtClean="0"/>
          </a:p>
          <a:p>
            <a:pPr eaLnBrk="1" hangingPunct="1"/>
            <a:endParaRPr lang="ru-RU" altLang="ru-RU" dirty="0" smtClean="0"/>
          </a:p>
        </p:txBody>
      </p:sp>
      <p:pic>
        <p:nvPicPr>
          <p:cNvPr id="15364" name="Рисунок 3" descr="кар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725144"/>
            <a:ext cx="1110854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1621171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3141077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198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0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30A0"/>
      </a:hlink>
      <a:folHlink>
        <a:srgbClr val="5F497A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</TotalTime>
  <Words>372</Words>
  <Application>Microsoft Office PowerPoint</Application>
  <PresentationFormat>Экран (4:3)</PresentationFormat>
  <Paragraphs>141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Comic Sans MS</vt:lpstr>
      <vt:lpstr>Mistral</vt:lpstr>
      <vt:lpstr>Times New Roman</vt:lpstr>
      <vt:lpstr>Тема Office</vt:lpstr>
      <vt:lpstr>Презентация PowerPoint</vt:lpstr>
      <vt:lpstr>Количество обучающихся  в 2020-2021 учебном году в основной школе</vt:lpstr>
      <vt:lpstr>Презентация PowerPoint</vt:lpstr>
      <vt:lpstr>Отличник</vt:lpstr>
      <vt:lpstr>Хорошисты -14</vt:lpstr>
      <vt:lpstr>Резерв-4</vt:lpstr>
      <vt:lpstr>Неуспевающие-27</vt:lpstr>
      <vt:lpstr>Неуспевающие-27</vt:lpstr>
      <vt:lpstr>Работа с обучающимися,  испытывающих трудности в обучении</vt:lpstr>
      <vt:lpstr>Задачи на IV четверть 2020-2021 уч. год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Учетная запись Майкрософт</cp:lastModifiedBy>
  <cp:revision>64</cp:revision>
  <dcterms:created xsi:type="dcterms:W3CDTF">2014-11-07T17:01:55Z</dcterms:created>
  <dcterms:modified xsi:type="dcterms:W3CDTF">2021-10-26T10:32:16Z</dcterms:modified>
</cp:coreProperties>
</file>