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74" r:id="rId5"/>
    <p:sldId id="259" r:id="rId6"/>
    <p:sldId id="271" r:id="rId7"/>
    <p:sldId id="272" r:id="rId8"/>
    <p:sldId id="289" r:id="rId9"/>
    <p:sldId id="290" r:id="rId10"/>
    <p:sldId id="278" r:id="rId11"/>
    <p:sldId id="279" r:id="rId12"/>
    <p:sldId id="291" r:id="rId13"/>
    <p:sldId id="286" r:id="rId14"/>
    <p:sldId id="268" r:id="rId15"/>
    <p:sldId id="269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33FF"/>
    <a:srgbClr val="B07BD7"/>
    <a:srgbClr val="C39BE1"/>
    <a:srgbClr val="D1B2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2800" b="1" i="0" u="none" strike="noStrike" baseline="0" dirty="0" smtClean="0">
                <a:effectLst/>
              </a:rPr>
              <a:t>Качество </a:t>
            </a:r>
            <a:r>
              <a:rPr lang="ru-RU" sz="2800" b="1" i="0" u="none" strike="noStrike" baseline="0" dirty="0" err="1" smtClean="0">
                <a:effectLst/>
              </a:rPr>
              <a:t>обученности</a:t>
            </a:r>
            <a:r>
              <a:rPr lang="ru-RU" sz="2800" b="1" i="0" u="none" strike="noStrike" baseline="0" dirty="0" smtClean="0">
                <a:effectLst/>
              </a:rPr>
              <a:t> </a:t>
            </a:r>
            <a:br>
              <a:rPr lang="ru-RU" sz="2800" b="1" i="0" u="none" strike="noStrike" baseline="0" dirty="0" smtClean="0">
                <a:effectLst/>
              </a:rPr>
            </a:br>
            <a:r>
              <a:rPr lang="ru-RU" sz="2800" b="1" i="0" u="none" strike="noStrike" baseline="0" dirty="0" smtClean="0">
                <a:effectLst/>
              </a:rPr>
              <a:t>1 четверть, 2 четверть </a:t>
            </a:r>
            <a:endParaRPr lang="ru-RU" sz="2800" dirty="0"/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1 четверть</c:v>
                </c:pt>
              </c:strCache>
            </c:strRef>
          </c:tx>
          <c:invertIfNegative val="0"/>
          <c:dPt>
            <c:idx val="0"/>
            <c:invertIfNegative val="0"/>
            <c:bubble3D val="0"/>
            <c:explosion val="11"/>
            <c:spPr>
              <a:solidFill>
                <a:srgbClr val="FFFF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D704-454C-ABEA-DFE57E86F413}"/>
              </c:ext>
            </c:extLst>
          </c:dPt>
          <c:dPt>
            <c:idx val="1"/>
            <c:invertIfNegative val="0"/>
            <c:bubble3D val="0"/>
            <c:explosion val="8"/>
            <c:spPr>
              <a:solidFill>
                <a:srgbClr val="FF0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D704-454C-ABEA-DFE57E86F413}"/>
              </c:ext>
            </c:extLst>
          </c:dPt>
          <c:dPt>
            <c:idx val="2"/>
            <c:invertIfNegative val="0"/>
            <c:bubble3D val="0"/>
            <c:explosion val="4"/>
            <c:spPr>
              <a:solidFill>
                <a:srgbClr val="00B05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D704-454C-ABEA-DFE57E86F413}"/>
              </c:ext>
            </c:extLst>
          </c:dPt>
          <c:dPt>
            <c:idx val="3"/>
            <c:invertIfNegative val="0"/>
            <c:bubble3D val="0"/>
            <c:explosion val="18"/>
            <c:spPr>
              <a:solidFill>
                <a:srgbClr val="00206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D704-454C-ABEA-DFE57E86F413}"/>
              </c:ext>
            </c:extLst>
          </c:dPt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на "5"</c:v>
                </c:pt>
                <c:pt idx="1">
                  <c:v>на"4" и"5"</c:v>
                </c:pt>
                <c:pt idx="2">
                  <c:v>на"3"</c:v>
                </c:pt>
                <c:pt idx="3">
                  <c:v>неуспевающие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0</c:v>
                </c:pt>
                <c:pt idx="1">
                  <c:v>9</c:v>
                </c:pt>
                <c:pt idx="2">
                  <c:v>144</c:v>
                </c:pt>
                <c:pt idx="3">
                  <c:v>55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D704-454C-ABEA-DFE57E86F413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 четверть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Лист1!$A$2:$A$5</c:f>
              <c:strCache>
                <c:ptCount val="4"/>
                <c:pt idx="0">
                  <c:v>на "5"</c:v>
                </c:pt>
                <c:pt idx="1">
                  <c:v>на"4" и"5"</c:v>
                </c:pt>
                <c:pt idx="2">
                  <c:v>на"3"</c:v>
                </c:pt>
                <c:pt idx="3">
                  <c:v>неуспевающие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2</c:v>
                </c:pt>
                <c:pt idx="1">
                  <c:v>8</c:v>
                </c:pt>
                <c:pt idx="2">
                  <c:v>134</c:v>
                </c:pt>
                <c:pt idx="3">
                  <c:v>58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298719608"/>
        <c:axId val="298716472"/>
      </c:barChart>
      <c:catAx>
        <c:axId val="29871960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298716472"/>
        <c:crosses val="autoZero"/>
        <c:auto val="1"/>
        <c:lblAlgn val="ctr"/>
        <c:lblOffset val="100"/>
        <c:noMultiLvlLbl val="0"/>
      </c:catAx>
      <c:valAx>
        <c:axId val="29871647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98719608"/>
        <c:crosses val="autoZero"/>
        <c:crossBetween val="between"/>
      </c:valAx>
    </c:plotArea>
    <c:legend>
      <c:legendPos val="t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F93400-0ECC-4BD5-AE00-0652AFA87DC9}" type="datetimeFigureOut">
              <a:rPr lang="ru-RU" smtClean="0"/>
              <a:t>03.04.2023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B2A2B4-D7B3-4911-8E95-280C808B38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18904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B2A2B4-D7B3-4911-8E95-280C808B38F7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50070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B2A2B4-D7B3-4911-8E95-280C808B38F7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30731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B2A2B4-D7B3-4911-8E95-280C808B38F7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30731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03.04.2023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03.04.2023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03.04.2023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03.04.2023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03.04.2023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03.04.2023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03.04.2023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03.04.2023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03.04.2023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03.04.2023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AB0FB88-89EF-48B3-9F31-6F9283428A0C}" type="datetimeFigureOut">
              <a:rPr lang="ru-RU" smtClean="0"/>
              <a:pPr/>
              <a:t>03.04.2023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A1AF47-FB13-4940-AE59-8A5689973889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>
          <a:xfrm>
            <a:off x="0" y="6611779"/>
            <a:ext cx="144943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kern="1200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Mistral" pitchFamily="66" charset="0"/>
                <a:ea typeface="+mn-ea"/>
                <a:cs typeface="+mn-cs"/>
              </a:rPr>
              <a:t>© Фокина Лидия Петровна </a:t>
            </a:r>
            <a:endParaRPr lang="ru-RU" sz="1000" kern="1200" dirty="0">
              <a:solidFill>
                <a:schemeClr val="accent4">
                  <a:lumMod val="20000"/>
                  <a:lumOff val="80000"/>
                </a:schemeClr>
              </a:solidFill>
              <a:latin typeface="Mistral" pitchFamily="66" charset="0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857224" y="214290"/>
            <a:ext cx="8072494" cy="6429420"/>
          </a:xfrm>
          <a:prstGeom prst="rect">
            <a:avLst/>
          </a:prstGeom>
          <a:solidFill>
            <a:schemeClr val="bg1"/>
          </a:solidFill>
          <a:ln w="38100" cap="rnd">
            <a:solidFill>
              <a:schemeClr val="bg1">
                <a:lumMod val="65000"/>
              </a:schemeClr>
            </a:solidFill>
            <a:prstDash val="solid"/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9" name="Группа 8"/>
          <p:cNvGrpSpPr/>
          <p:nvPr userDrawn="1"/>
        </p:nvGrpSpPr>
        <p:grpSpPr>
          <a:xfrm>
            <a:off x="357158" y="1000108"/>
            <a:ext cx="928662" cy="214314"/>
            <a:chOff x="2714612" y="3143248"/>
            <a:chExt cx="2857520" cy="928694"/>
          </a:xfrm>
          <a:solidFill>
            <a:srgbClr val="7030A0"/>
          </a:solidFill>
        </p:grpSpPr>
        <p:sp>
          <p:nvSpPr>
            <p:cNvPr id="10" name="Овал 9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1" name="Овал 10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2" name="Овал 11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15" name="Группа 14"/>
          <p:cNvGrpSpPr/>
          <p:nvPr userDrawn="1"/>
        </p:nvGrpSpPr>
        <p:grpSpPr>
          <a:xfrm>
            <a:off x="357158" y="1658925"/>
            <a:ext cx="928662" cy="214314"/>
            <a:chOff x="2714612" y="3143248"/>
            <a:chExt cx="2857520" cy="928694"/>
          </a:xfrm>
          <a:solidFill>
            <a:srgbClr val="7030A0"/>
          </a:solidFill>
        </p:grpSpPr>
        <p:sp>
          <p:nvSpPr>
            <p:cNvPr id="16" name="Овал 15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7" name="Овал 16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8" name="Овал 17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9" name="Овал 18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0" name="Овал 19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21" name="Группа 20"/>
          <p:cNvGrpSpPr/>
          <p:nvPr userDrawn="1"/>
        </p:nvGrpSpPr>
        <p:grpSpPr>
          <a:xfrm>
            <a:off x="357158" y="2317742"/>
            <a:ext cx="928662" cy="214314"/>
            <a:chOff x="2714612" y="3143248"/>
            <a:chExt cx="2857520" cy="928694"/>
          </a:xfrm>
          <a:solidFill>
            <a:srgbClr val="7030A0"/>
          </a:solidFill>
        </p:grpSpPr>
        <p:sp>
          <p:nvSpPr>
            <p:cNvPr id="22" name="Овал 21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3" name="Овал 22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4" name="Овал 23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5" name="Овал 24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6" name="Овал 25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27" name="Группа 26"/>
          <p:cNvGrpSpPr/>
          <p:nvPr userDrawn="1"/>
        </p:nvGrpSpPr>
        <p:grpSpPr>
          <a:xfrm>
            <a:off x="357158" y="2976559"/>
            <a:ext cx="928662" cy="214314"/>
            <a:chOff x="2714612" y="3143248"/>
            <a:chExt cx="2857520" cy="928694"/>
          </a:xfrm>
          <a:solidFill>
            <a:srgbClr val="7030A0"/>
          </a:solidFill>
        </p:grpSpPr>
        <p:sp>
          <p:nvSpPr>
            <p:cNvPr id="28" name="Овал 27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9" name="Овал 28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0" name="Овал 29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1" name="Овал 30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2" name="Овал 31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33" name="Группа 32"/>
          <p:cNvGrpSpPr/>
          <p:nvPr userDrawn="1"/>
        </p:nvGrpSpPr>
        <p:grpSpPr>
          <a:xfrm>
            <a:off x="357158" y="3635376"/>
            <a:ext cx="928662" cy="214314"/>
            <a:chOff x="2714612" y="3143248"/>
            <a:chExt cx="2857520" cy="928694"/>
          </a:xfrm>
          <a:solidFill>
            <a:srgbClr val="7030A0"/>
          </a:solidFill>
        </p:grpSpPr>
        <p:sp>
          <p:nvSpPr>
            <p:cNvPr id="34" name="Овал 33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5" name="Овал 34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6" name="Овал 35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7" name="Овал 36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8" name="Овал 37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39" name="Группа 38"/>
          <p:cNvGrpSpPr/>
          <p:nvPr userDrawn="1"/>
        </p:nvGrpSpPr>
        <p:grpSpPr>
          <a:xfrm>
            <a:off x="357158" y="4294193"/>
            <a:ext cx="928662" cy="214314"/>
            <a:chOff x="2714612" y="3143248"/>
            <a:chExt cx="2857520" cy="928694"/>
          </a:xfrm>
          <a:solidFill>
            <a:srgbClr val="7030A0"/>
          </a:solidFill>
        </p:grpSpPr>
        <p:sp>
          <p:nvSpPr>
            <p:cNvPr id="40" name="Овал 39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1" name="Овал 40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2" name="Овал 41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3" name="Овал 42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4" name="Овал 43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45" name="Группа 44"/>
          <p:cNvGrpSpPr/>
          <p:nvPr userDrawn="1"/>
        </p:nvGrpSpPr>
        <p:grpSpPr>
          <a:xfrm>
            <a:off x="357158" y="4953010"/>
            <a:ext cx="928662" cy="214314"/>
            <a:chOff x="2714612" y="3143248"/>
            <a:chExt cx="2857520" cy="928694"/>
          </a:xfrm>
          <a:solidFill>
            <a:srgbClr val="7030A0"/>
          </a:solidFill>
        </p:grpSpPr>
        <p:sp>
          <p:nvSpPr>
            <p:cNvPr id="46" name="Овал 45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7" name="Овал 46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8" name="Овал 47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9" name="Овал 48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0" name="Овал 49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51" name="Группа 50"/>
          <p:cNvGrpSpPr/>
          <p:nvPr userDrawn="1"/>
        </p:nvGrpSpPr>
        <p:grpSpPr>
          <a:xfrm>
            <a:off x="357158" y="6270645"/>
            <a:ext cx="928662" cy="214314"/>
            <a:chOff x="2714612" y="3143248"/>
            <a:chExt cx="2857520" cy="928694"/>
          </a:xfrm>
          <a:solidFill>
            <a:srgbClr val="7030A0"/>
          </a:solidFill>
        </p:grpSpPr>
        <p:sp>
          <p:nvSpPr>
            <p:cNvPr id="52" name="Овал 51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3" name="Овал 52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4" name="Овал 53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5" name="Овал 54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6" name="Овал 55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57" name="Группа 56"/>
          <p:cNvGrpSpPr/>
          <p:nvPr userDrawn="1"/>
        </p:nvGrpSpPr>
        <p:grpSpPr>
          <a:xfrm>
            <a:off x="357158" y="5611827"/>
            <a:ext cx="928662" cy="214314"/>
            <a:chOff x="2714612" y="3143248"/>
            <a:chExt cx="2857520" cy="928694"/>
          </a:xfrm>
          <a:solidFill>
            <a:srgbClr val="7030A0"/>
          </a:solidFill>
        </p:grpSpPr>
        <p:sp>
          <p:nvSpPr>
            <p:cNvPr id="58" name="Овал 57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9" name="Овал 58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0" name="Овал 59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1" name="Овал 60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2" name="Овал 61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64" name="Группа 63"/>
          <p:cNvGrpSpPr/>
          <p:nvPr userDrawn="1"/>
        </p:nvGrpSpPr>
        <p:grpSpPr>
          <a:xfrm>
            <a:off x="357158" y="341291"/>
            <a:ext cx="928662" cy="214314"/>
            <a:chOff x="2714612" y="3143248"/>
            <a:chExt cx="2857520" cy="928694"/>
          </a:xfrm>
          <a:solidFill>
            <a:srgbClr val="7030A0"/>
          </a:solidFill>
        </p:grpSpPr>
        <p:sp>
          <p:nvSpPr>
            <p:cNvPr id="65" name="Овал 64"/>
            <p:cNvSpPr/>
            <p:nvPr/>
          </p:nvSpPr>
          <p:spPr>
            <a:xfrm>
              <a:off x="4786314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6" name="Овал 65"/>
            <p:cNvSpPr/>
            <p:nvPr/>
          </p:nvSpPr>
          <p:spPr>
            <a:xfrm>
              <a:off x="2714612" y="3214686"/>
              <a:ext cx="785818" cy="785818"/>
            </a:xfrm>
            <a:prstGeom prst="ellipse">
              <a:avLst/>
            </a:prstGeom>
            <a:grpFill/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7" name="Овал 66"/>
            <p:cNvSpPr/>
            <p:nvPr/>
          </p:nvSpPr>
          <p:spPr>
            <a:xfrm>
              <a:off x="4929190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8" name="Овал 67"/>
            <p:cNvSpPr/>
            <p:nvPr/>
          </p:nvSpPr>
          <p:spPr>
            <a:xfrm>
              <a:off x="2857488" y="3357562"/>
              <a:ext cx="500066" cy="500066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9" name="Овал 68"/>
            <p:cNvSpPr/>
            <p:nvPr/>
          </p:nvSpPr>
          <p:spPr>
            <a:xfrm>
              <a:off x="3071802" y="3143248"/>
              <a:ext cx="2143140" cy="928694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259632" y="548680"/>
            <a:ext cx="7500990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6000" b="1" spc="50" dirty="0" smtClean="0">
                <a:ln w="11430">
                  <a:solidFill>
                    <a:schemeClr val="tx1"/>
                  </a:solidFill>
                </a:ln>
                <a:solidFill>
                  <a:srgbClr val="B07BD7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Итоги </a:t>
            </a:r>
            <a:r>
              <a:rPr lang="en-US" sz="6000" b="1" spc="50" dirty="0" smtClean="0">
                <a:ln w="11430">
                  <a:solidFill>
                    <a:schemeClr val="tx1"/>
                  </a:solidFill>
                </a:ln>
                <a:solidFill>
                  <a:srgbClr val="B07BD7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  <a:cs typeface="Times New Roman" pitchFamily="18" charset="0"/>
              </a:rPr>
              <a:t>II </a:t>
            </a:r>
            <a:r>
              <a:rPr lang="ru-RU" sz="6000" b="1" spc="50" dirty="0" smtClean="0">
                <a:ln w="11430">
                  <a:solidFill>
                    <a:schemeClr val="tx1"/>
                  </a:solidFill>
                </a:ln>
                <a:solidFill>
                  <a:srgbClr val="B07BD7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четверти </a:t>
            </a:r>
          </a:p>
          <a:p>
            <a:pPr algn="ctr"/>
            <a:r>
              <a:rPr lang="ru-RU" sz="6000" b="1" spc="50" dirty="0" smtClean="0">
                <a:ln w="11430">
                  <a:solidFill>
                    <a:schemeClr val="tx1"/>
                  </a:solidFill>
                </a:ln>
                <a:solidFill>
                  <a:srgbClr val="B07BD7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2022-2023 </a:t>
            </a:r>
          </a:p>
          <a:p>
            <a:pPr algn="ctr"/>
            <a:r>
              <a:rPr lang="ru-RU" sz="6000" b="1" spc="50" dirty="0" smtClean="0">
                <a:ln w="11430">
                  <a:solidFill>
                    <a:schemeClr val="tx1"/>
                  </a:solidFill>
                </a:ln>
                <a:solidFill>
                  <a:srgbClr val="B07BD7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учебного года основной школы</a:t>
            </a:r>
            <a:endParaRPr lang="ru-RU" sz="6000" b="1" dirty="0">
              <a:ln w="11430">
                <a:solidFill>
                  <a:schemeClr val="tx1"/>
                </a:solidFill>
              </a:ln>
              <a:solidFill>
                <a:srgbClr val="B07BD7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7" name="Рисунок 4" descr="кар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312" y="5085184"/>
            <a:ext cx="1152128" cy="1586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/>
          <a:lstStyle/>
          <a:p>
            <a:r>
              <a:rPr lang="ru-RU" dirty="0" smtClean="0"/>
              <a:t>Неуспевающие – 58 (2 </a:t>
            </a:r>
            <a:r>
              <a:rPr lang="ru-RU" dirty="0" err="1" smtClean="0"/>
              <a:t>четв</a:t>
            </a:r>
            <a:r>
              <a:rPr lang="ru-RU" dirty="0" smtClean="0"/>
              <a:t>)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50689823"/>
              </p:ext>
            </p:extLst>
          </p:nvPr>
        </p:nvGraphicFramePr>
        <p:xfrm>
          <a:off x="1043608" y="1052736"/>
          <a:ext cx="7571184" cy="219264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008112"/>
                <a:gridCol w="2160240"/>
                <a:gridCol w="440283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Класс 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ФИО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обучающегося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предмет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09280">
                <a:tc>
                  <a:txBody>
                    <a:bodyPr/>
                    <a:lstStyle/>
                    <a:p>
                      <a:r>
                        <a:rPr lang="ru-RU" dirty="0" smtClean="0"/>
                        <a:t>5а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6а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6б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7а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79526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/>
          <a:lstStyle/>
          <a:p>
            <a:r>
              <a:rPr lang="ru-RU" dirty="0"/>
              <a:t>Неуспевающие </a:t>
            </a:r>
            <a:r>
              <a:rPr lang="ru-RU" dirty="0" smtClean="0"/>
              <a:t>– 58 (2 </a:t>
            </a:r>
            <a:r>
              <a:rPr lang="ru-RU" dirty="0" err="1" smtClean="0"/>
              <a:t>четв</a:t>
            </a:r>
            <a:r>
              <a:rPr lang="ru-RU" dirty="0" smtClean="0"/>
              <a:t>)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17315774"/>
              </p:ext>
            </p:extLst>
          </p:nvPr>
        </p:nvGraphicFramePr>
        <p:xfrm>
          <a:off x="1115616" y="1124744"/>
          <a:ext cx="7571184" cy="111252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777302"/>
                <a:gridCol w="2463058"/>
                <a:gridCol w="433082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Класс 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ФИО</a:t>
                      </a:r>
                      <a:r>
                        <a:rPr lang="ru-RU" sz="1600" baseline="0" dirty="0" smtClean="0"/>
                        <a:t> обучающегося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ФИО</a:t>
                      </a:r>
                      <a:r>
                        <a:rPr lang="ru-RU" sz="1600" baseline="0" dirty="0" smtClean="0"/>
                        <a:t> учителя, предмет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7б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8а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43092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/>
          <a:lstStyle/>
          <a:p>
            <a:r>
              <a:rPr lang="ru-RU" dirty="0"/>
              <a:t>Неуспевающие </a:t>
            </a:r>
            <a:r>
              <a:rPr lang="ru-RU" dirty="0" smtClean="0"/>
              <a:t>– 58 (2 </a:t>
            </a:r>
            <a:r>
              <a:rPr lang="ru-RU" dirty="0" err="1" smtClean="0"/>
              <a:t>четв</a:t>
            </a:r>
            <a:r>
              <a:rPr lang="ru-RU" dirty="0" smtClean="0"/>
              <a:t>)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40352800"/>
              </p:ext>
            </p:extLst>
          </p:nvPr>
        </p:nvGraphicFramePr>
        <p:xfrm>
          <a:off x="1115616" y="1124744"/>
          <a:ext cx="7571184" cy="148336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777302"/>
                <a:gridCol w="2463058"/>
                <a:gridCol w="433082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Класс 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ФИО</a:t>
                      </a:r>
                      <a:r>
                        <a:rPr lang="ru-RU" sz="1600" baseline="0" dirty="0" smtClean="0"/>
                        <a:t> обучающегося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ФИО</a:t>
                      </a:r>
                      <a:r>
                        <a:rPr lang="ru-RU" sz="1600" baseline="0" dirty="0" smtClean="0"/>
                        <a:t> учителя, предмет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8б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9а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6094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8899"/>
            <a:ext cx="8229600" cy="706090"/>
          </a:xfrm>
        </p:spPr>
        <p:txBody>
          <a:bodyPr/>
          <a:lstStyle/>
          <a:p>
            <a:r>
              <a:rPr lang="ru-RU" dirty="0"/>
              <a:t>Неуспевающие </a:t>
            </a:r>
            <a:r>
              <a:rPr lang="ru-RU" dirty="0" smtClean="0"/>
              <a:t>– 58 (2 </a:t>
            </a:r>
            <a:r>
              <a:rPr lang="ru-RU" dirty="0" err="1" smtClean="0"/>
              <a:t>четв</a:t>
            </a:r>
            <a:r>
              <a:rPr lang="ru-RU" dirty="0" smtClean="0"/>
              <a:t>)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3677524"/>
              </p:ext>
            </p:extLst>
          </p:nvPr>
        </p:nvGraphicFramePr>
        <p:xfrm>
          <a:off x="755576" y="980728"/>
          <a:ext cx="8229600" cy="94996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864468"/>
                <a:gridCol w="1872208"/>
                <a:gridCol w="549292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Класс 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ФИО</a:t>
                      </a:r>
                      <a:r>
                        <a:rPr lang="ru-RU" sz="1600" baseline="0" dirty="0" smtClean="0"/>
                        <a:t> обучающегося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ФИО</a:t>
                      </a:r>
                      <a:r>
                        <a:rPr lang="ru-RU" sz="1600" baseline="0" dirty="0" smtClean="0"/>
                        <a:t> учителя, предмет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9б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4144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1187624" y="274638"/>
            <a:ext cx="7499176" cy="1143000"/>
          </a:xfrm>
        </p:spPr>
        <p:txBody>
          <a:bodyPr/>
          <a:lstStyle/>
          <a:p>
            <a:pPr eaLnBrk="1" hangingPunct="1"/>
            <a:r>
              <a:rPr lang="ru-RU" altLang="ru-RU" sz="2800" b="1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обучающимися, </a:t>
            </a:r>
            <a:br>
              <a:rPr lang="ru-RU" altLang="ru-RU" sz="2800" b="1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 b="1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испытывающих трудности в обучении</a:t>
            </a:r>
          </a:p>
        </p:txBody>
      </p:sp>
      <p:sp>
        <p:nvSpPr>
          <p:cNvPr id="15363" name="Объект 2"/>
          <p:cNvSpPr>
            <a:spLocks noGrp="1"/>
          </p:cNvSpPr>
          <p:nvPr>
            <p:ph idx="1"/>
          </p:nvPr>
        </p:nvSpPr>
        <p:spPr>
          <a:xfrm>
            <a:off x="1923182" y="1435439"/>
            <a:ext cx="6192688" cy="4525963"/>
          </a:xfrm>
        </p:spPr>
        <p:txBody>
          <a:bodyPr/>
          <a:lstStyle/>
          <a:p>
            <a:pPr marL="0" indent="0" eaLnBrk="1" hangingPunct="1">
              <a:lnSpc>
                <a:spcPct val="150000"/>
              </a:lnSpc>
              <a:buNone/>
            </a:pPr>
            <a:r>
              <a:rPr lang="ru-RU" altLang="ru-RU" dirty="0" smtClean="0"/>
              <a:t> </a:t>
            </a:r>
            <a:r>
              <a:rPr lang="ru-RU" alt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Индивидуальные занятия с обучающимися.</a:t>
            </a: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lang="ru-RU" alt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Беседы с родителями.</a:t>
            </a: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lang="ru-RU" alt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Консультация психолога</a:t>
            </a: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lang="ru-RU" alt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Рекомендации ПМПК</a:t>
            </a:r>
          </a:p>
          <a:p>
            <a:pPr eaLnBrk="1" hangingPunct="1"/>
            <a:endParaRPr lang="ru-RU" altLang="ru-RU" sz="1800" dirty="0">
              <a:cs typeface="Calibri" panose="020F0502020204030204" pitchFamily="34" charset="0"/>
            </a:endParaRPr>
          </a:p>
          <a:p>
            <a:pPr eaLnBrk="1" hangingPunct="1"/>
            <a:endParaRPr lang="ru-RU" altLang="ru-RU" dirty="0" smtClean="0"/>
          </a:p>
          <a:p>
            <a:pPr eaLnBrk="1" hangingPunct="1"/>
            <a:endParaRPr lang="ru-RU" altLang="ru-RU" dirty="0" smtClean="0"/>
          </a:p>
        </p:txBody>
      </p:sp>
      <p:pic>
        <p:nvPicPr>
          <p:cNvPr id="15364" name="Рисунок 3" descr="кар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4725144"/>
            <a:ext cx="1110854" cy="152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https://404store.com/2018/08/03/Bina_pencil_re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7118" y="1621171"/>
            <a:ext cx="576064" cy="557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s://404store.com/2018/08/03/Bina_pencil_re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7118" y="3141077"/>
            <a:ext cx="576064" cy="557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s://404store.com/2018/08/03/Bina_pencil_re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7118" y="3958464"/>
            <a:ext cx="576064" cy="557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s://404store.com/2018/08/03/Bina_pencil_re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7118" y="4739589"/>
            <a:ext cx="576064" cy="557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198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188640"/>
            <a:ext cx="7128792" cy="609600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ru-RU" sz="2800" b="1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на </a:t>
            </a:r>
            <a:r>
              <a:rPr lang="en-US" sz="2800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</a:t>
            </a:r>
            <a:r>
              <a:rPr lang="ru-RU" sz="2800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четверть </a:t>
            </a:r>
            <a:r>
              <a:rPr lang="ru-RU" sz="2800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</a:t>
            </a:r>
            <a:r>
              <a:rPr lang="en-US" sz="2800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800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-202</a:t>
            </a:r>
            <a:r>
              <a:rPr lang="en-US" sz="2800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800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уч. год</a:t>
            </a:r>
          </a:p>
        </p:txBody>
      </p:sp>
      <p:sp>
        <p:nvSpPr>
          <p:cNvPr id="16387" name="Объект 2"/>
          <p:cNvSpPr>
            <a:spLocks noGrp="1"/>
          </p:cNvSpPr>
          <p:nvPr>
            <p:ph idx="1"/>
          </p:nvPr>
        </p:nvSpPr>
        <p:spPr>
          <a:xfrm>
            <a:off x="962512" y="789128"/>
            <a:ext cx="8035200" cy="5400599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None/>
            </a:pPr>
            <a:r>
              <a:rPr lang="ru-RU" alt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заседании ШМО проанализировать результаты </a:t>
            </a:r>
            <a:r>
              <a:rPr lang="ru-RU" alt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 </a:t>
            </a:r>
            <a:r>
              <a:rPr lang="ru-RU" alt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четверти,  определить способы, приемы и методы, способствующие повышению качества знаний по предметам, имеющих отрицательную динамику. </a:t>
            </a:r>
            <a:endParaRPr lang="ru-RU" altLang="ru-RU" sz="24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ru-RU" alt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 особый контроль взять посещаемость учащихся по субботам</a:t>
            </a:r>
            <a:endParaRPr lang="ru-RU" alt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ru-RU" alt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Учителям-предметникам, классным руководителям, продолжить проведение и контроль индивидуальных дополнительных занятий</a:t>
            </a:r>
            <a:endParaRPr lang="ru-RU" alt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ru-RU" alt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Классным руководителям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провести разъяснительную, просветительскую и профилактическую работу с обучающимися и родителями с целью повышения мотивации к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обучению. 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Сдать в учебную часть уведомления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alt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Определить учащихся для участия в защите проектов, руководителям МО запланировать дату проведения и сообщить в учебную часть вместе со  списком участников</a:t>
            </a:r>
            <a:endParaRPr lang="ru-RU" altLang="ru-RU" sz="2400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6388" name="Рисунок 3" descr="кар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323689"/>
            <a:ext cx="463588" cy="637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https://404store.com/2018/08/03/Bina_pencil_re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174" y="656538"/>
            <a:ext cx="433721" cy="419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s://404store.com/2018/08/03/Bina_pencil_re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658" y="1882282"/>
            <a:ext cx="433721" cy="419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s://404store.com/2018/08/03/Bina_pencil_re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634" y="2517669"/>
            <a:ext cx="433721" cy="419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s://404store.com/2018/08/03/Bina_pencil_re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421" y="3537783"/>
            <a:ext cx="433721" cy="419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s://404store.com/2018/08/03/Bina_pencil_re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383" y="5085184"/>
            <a:ext cx="433721" cy="419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4568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0"/>
            <a:ext cx="7848872" cy="1143000"/>
          </a:xfrm>
        </p:spPr>
        <p:txBody>
          <a:bodyPr/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Количество обучающихся 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 2022-2023 учебном году в основной школе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57744051"/>
              </p:ext>
            </p:extLst>
          </p:nvPr>
        </p:nvGraphicFramePr>
        <p:xfrm>
          <a:off x="2483768" y="1052736"/>
          <a:ext cx="4114563" cy="5600815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97121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5056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50688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506883"/>
                <a:gridCol w="679019"/>
              </a:tblGrid>
              <a:tr h="436592">
                <a:tc rowSpan="2"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Всего на начало года</a:t>
                      </a:r>
                      <a:endParaRPr lang="ru-RU" sz="2400" b="1" dirty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r>
                        <a:rPr lang="ru-RU" dirty="0" smtClean="0"/>
                        <a:t>1 </a:t>
                      </a:r>
                      <a:r>
                        <a:rPr lang="ru-RU" dirty="0" err="1" smtClean="0"/>
                        <a:t>четв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r>
                        <a:rPr lang="ru-RU" dirty="0" smtClean="0"/>
                        <a:t>2 </a:t>
                      </a:r>
                      <a:r>
                        <a:rPr lang="ru-RU" dirty="0" err="1" smtClean="0"/>
                        <a:t>четв</a:t>
                      </a:r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5212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lang="ru-RU" sz="2400" b="1" dirty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</a:t>
                      </a:r>
                      <a:endParaRPr lang="ru-RU" sz="2400" b="1" dirty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lang="ru-RU" sz="2400" b="1" dirty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</a:t>
                      </a:r>
                      <a:endParaRPr lang="ru-RU" sz="2400" b="1" dirty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89208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5-й класс</a:t>
                      </a:r>
                    </a:p>
                    <a:p>
                      <a:pPr algn="ctr"/>
                      <a:r>
                        <a:rPr lang="ru-RU" sz="1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32</a:t>
                      </a:r>
                      <a:endParaRPr lang="ru-RU" sz="1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</a:t>
                      </a:r>
                      <a:endParaRPr lang="ru-RU" sz="180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80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</a:t>
                      </a:r>
                      <a:endParaRPr lang="ru-RU" sz="180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80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64096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6-х классов</a:t>
                      </a:r>
                    </a:p>
                    <a:p>
                      <a:pPr algn="ctr"/>
                      <a:r>
                        <a:rPr lang="ru-RU" sz="1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25/25</a:t>
                      </a:r>
                      <a:endParaRPr lang="ru-RU" sz="1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</a:t>
                      </a:r>
                      <a:endParaRPr lang="ru-RU" sz="180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</a:t>
                      </a:r>
                      <a:endParaRPr lang="ru-RU" sz="180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</a:t>
                      </a:r>
                      <a:endParaRPr lang="ru-RU" sz="180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</a:t>
                      </a:r>
                      <a:endParaRPr lang="ru-RU" sz="180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54656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7-х классов</a:t>
                      </a:r>
                    </a:p>
                    <a:p>
                      <a:pPr algn="ctr"/>
                      <a:r>
                        <a:rPr lang="ru-RU" sz="1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22/22</a:t>
                      </a:r>
                      <a:endParaRPr lang="ru-RU" sz="1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</a:t>
                      </a:r>
                      <a:endParaRPr lang="ru-RU" sz="180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</a:t>
                      </a:r>
                      <a:endParaRPr lang="ru-RU" sz="180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</a:t>
                      </a:r>
                      <a:endParaRPr lang="ru-RU" sz="180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</a:t>
                      </a:r>
                      <a:endParaRPr lang="ru-RU" sz="180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23608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8-х классов</a:t>
                      </a:r>
                    </a:p>
                    <a:p>
                      <a:pPr algn="ctr"/>
                      <a:r>
                        <a:rPr lang="ru-RU" sz="1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21/21 </a:t>
                      </a:r>
                      <a:endParaRPr lang="ru-RU" sz="1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</a:t>
                      </a:r>
                      <a:endParaRPr lang="ru-RU" sz="180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</a:t>
                      </a:r>
                      <a:endParaRPr lang="ru-RU" sz="180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</a:t>
                      </a:r>
                      <a:endParaRPr lang="ru-RU" sz="180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</a:t>
                      </a:r>
                      <a:endParaRPr lang="ru-RU" sz="180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865192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9-х классов</a:t>
                      </a:r>
                    </a:p>
                    <a:p>
                      <a:pPr algn="ctr"/>
                      <a:r>
                        <a:rPr lang="ru-RU" sz="1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20/23  </a:t>
                      </a:r>
                      <a:endParaRPr lang="ru-RU" sz="1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ru-RU" sz="180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</a:t>
                      </a:r>
                      <a:endParaRPr lang="ru-RU" sz="180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ru-RU" sz="180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</a:t>
                      </a:r>
                      <a:endParaRPr lang="ru-RU" sz="180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713439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208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kern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208</a:t>
                      </a:r>
                      <a:endParaRPr lang="ru-RU" sz="1400" b="1" kern="1200" dirty="0">
                        <a:solidFill>
                          <a:srgbClr val="FF000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kern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202</a:t>
                      </a:r>
                      <a:endParaRPr lang="ru-RU" sz="1400" b="1" kern="1200" dirty="0">
                        <a:solidFill>
                          <a:srgbClr val="FF000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2400" b="1" kern="1200" dirty="0">
                        <a:solidFill>
                          <a:srgbClr val="FF000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4" descr="кар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84368" y="5301208"/>
            <a:ext cx="836477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2" name="Содержимое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13748533"/>
              </p:ext>
            </p:extLst>
          </p:nvPr>
        </p:nvGraphicFramePr>
        <p:xfrm>
          <a:off x="755575" y="332656"/>
          <a:ext cx="7965269" cy="62646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Отличник-2</a:t>
            </a:r>
            <a:endParaRPr lang="ru-RU" dirty="0">
              <a:ln>
                <a:solidFill>
                  <a:schemeClr val="tx1"/>
                </a:solidFill>
              </a:ln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87003021"/>
              </p:ext>
            </p:extLst>
          </p:nvPr>
        </p:nvGraphicFramePr>
        <p:xfrm>
          <a:off x="1547664" y="1124744"/>
          <a:ext cx="6552728" cy="1643394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56248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99024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85154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Класс 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ФИО</a:t>
                      </a: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обучающегося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22958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6а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ru-RU" sz="4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22958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7б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Заголовок 1"/>
          <p:cNvSpPr txBox="1">
            <a:spLocks/>
          </p:cNvSpPr>
          <p:nvPr/>
        </p:nvSpPr>
        <p:spPr>
          <a:xfrm>
            <a:off x="914400" y="2780928"/>
            <a:ext cx="8229600" cy="77809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Резерв отличник-0</a:t>
            </a:r>
            <a:endParaRPr lang="ru-RU" dirty="0">
              <a:ln>
                <a:solidFill>
                  <a:schemeClr val="tx1"/>
                </a:solidFill>
              </a:ln>
            </a:endParaRPr>
          </a:p>
        </p:txBody>
      </p:sp>
      <p:graphicFrame>
        <p:nvGraphicFramePr>
          <p:cNvPr id="6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60378154"/>
              </p:ext>
            </p:extLst>
          </p:nvPr>
        </p:nvGraphicFramePr>
        <p:xfrm>
          <a:off x="1619672" y="3775050"/>
          <a:ext cx="6552728" cy="102962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56248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99024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5050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Класс 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ФИО</a:t>
                      </a: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обучающегося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85604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6а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(1 </a:t>
                      </a:r>
                      <a:r>
                        <a:rPr lang="ru-RU" sz="32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четв</a:t>
                      </a:r>
                      <a:r>
                        <a:rPr lang="ru-RU" sz="32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22272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778098"/>
          </a:xfrm>
        </p:spPr>
        <p:txBody>
          <a:bodyPr/>
          <a:lstStyle/>
          <a:p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Хорошисты -9</a:t>
            </a:r>
            <a:endParaRPr lang="ru-RU" dirty="0">
              <a:ln>
                <a:solidFill>
                  <a:schemeClr val="tx1"/>
                </a:solidFill>
              </a:ln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68808675"/>
              </p:ext>
            </p:extLst>
          </p:nvPr>
        </p:nvGraphicFramePr>
        <p:xfrm>
          <a:off x="2771800" y="1484784"/>
          <a:ext cx="3960440" cy="3942836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79208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84176"/>
              </a:tblGrid>
              <a:tr h="305168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Класс 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ФИО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обучающегося</a:t>
                      </a:r>
                    </a:p>
                    <a:p>
                      <a:pPr algn="ctr"/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четверть (9)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ФИО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обучающегося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четверть (8)</a:t>
                      </a:r>
                      <a:endParaRPr lang="ru-RU" sz="12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85604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5а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lang="ru-RU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19808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6а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endParaRPr lang="ru-RU" sz="1200" kern="1200" dirty="0" smtClean="0">
                        <a:solidFill>
                          <a:srgbClr val="FF0000"/>
                        </a:solidFill>
                        <a:latin typeface="+mn-lt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endParaRPr lang="ru-RU" sz="1200" kern="1200" dirty="0" smtClean="0">
                        <a:solidFill>
                          <a:srgbClr val="00B050"/>
                        </a:solidFill>
                        <a:latin typeface="+mn-lt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19808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6б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ru-RU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ru-RU" sz="12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9808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7а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9808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7б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0992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8б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519808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9а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Резерв-5 в 1 четверти</a:t>
            </a:r>
            <a:endParaRPr lang="ru-RU" dirty="0">
              <a:ln>
                <a:solidFill>
                  <a:schemeClr val="tx1"/>
                </a:solidFill>
              </a:ln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1349170"/>
              </p:ext>
            </p:extLst>
          </p:nvPr>
        </p:nvGraphicFramePr>
        <p:xfrm>
          <a:off x="1151620" y="4234236"/>
          <a:ext cx="7560840" cy="17780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008112"/>
                <a:gridCol w="2736304"/>
                <a:gridCol w="381642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Класс 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ФИО</a:t>
                      </a:r>
                      <a:r>
                        <a:rPr lang="ru-RU" sz="2000" baseline="0" dirty="0" smtClean="0"/>
                        <a:t> обучающегося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ФИО</a:t>
                      </a:r>
                      <a:r>
                        <a:rPr lang="ru-RU" sz="2000" baseline="0" dirty="0" smtClean="0"/>
                        <a:t> учителя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6а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математика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5б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ru-RU" dirty="0">
                        <a:solidFill>
                          <a:srgbClr val="00B05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Математика</a:t>
                      </a:r>
                    </a:p>
                    <a:p>
                      <a:r>
                        <a:rPr lang="ru-RU" dirty="0" smtClean="0"/>
                        <a:t>биология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8а</a:t>
                      </a:r>
                      <a:endParaRPr lang="ru-RU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химия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" name="Заголовок 1"/>
          <p:cNvSpPr txBox="1">
            <a:spLocks/>
          </p:cNvSpPr>
          <p:nvPr/>
        </p:nvSpPr>
        <p:spPr>
          <a:xfrm>
            <a:off x="529208" y="3255975"/>
            <a:ext cx="8229600" cy="77809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Резерв-3 во 2 четверти</a:t>
            </a:r>
            <a:endParaRPr lang="ru-RU" dirty="0">
              <a:ln>
                <a:solidFill>
                  <a:schemeClr val="tx1"/>
                </a:solidFill>
              </a:ln>
            </a:endParaRPr>
          </a:p>
        </p:txBody>
      </p:sp>
      <p:graphicFrame>
        <p:nvGraphicFramePr>
          <p:cNvPr id="16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349018"/>
              </p:ext>
            </p:extLst>
          </p:nvPr>
        </p:nvGraphicFramePr>
        <p:xfrm>
          <a:off x="1218531" y="1111597"/>
          <a:ext cx="7560840" cy="181164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93610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02433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6004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21049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Класс 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ФИО</a:t>
                      </a: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обучающегося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ФИО</a:t>
                      </a: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учителя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59071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5а</a:t>
                      </a:r>
                      <a:endParaRPr lang="ru-RU" sz="1800" dirty="0">
                        <a:solidFill>
                          <a:schemeClr val="tx1"/>
                        </a:solidFill>
                        <a:latin typeface="+mn-lt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ru-RU" sz="1800" kern="1200" dirty="0" smtClean="0">
                        <a:solidFill>
                          <a:srgbClr val="FF0000"/>
                        </a:solidFill>
                        <a:latin typeface="+mn-lt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География</a:t>
                      </a:r>
                    </a:p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Русский </a:t>
                      </a:r>
                      <a:endParaRPr lang="ru-RU" sz="1800" dirty="0">
                        <a:solidFill>
                          <a:schemeClr val="tx1"/>
                        </a:solidFill>
                        <a:latin typeface="+mn-lt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+mn-lt"/>
                          <a:cs typeface="Times New Roman" pitchFamily="18" charset="0"/>
                        </a:rPr>
                        <a:t>6б </a:t>
                      </a:r>
                      <a:endParaRPr lang="ru-RU" sz="1800" dirty="0">
                        <a:solidFill>
                          <a:schemeClr val="tx1"/>
                        </a:solidFill>
                        <a:latin typeface="+mn-lt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ru-RU" sz="1800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 математика</a:t>
                      </a:r>
                      <a:endParaRPr lang="ru-RU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41849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Times New Roman" pitchFamily="18" charset="0"/>
                        </a:rPr>
                        <a:t>8а</a:t>
                      </a:r>
                      <a:endParaRPr lang="ru-RU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химия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7829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778098"/>
          </a:xfrm>
        </p:spPr>
        <p:txBody>
          <a:bodyPr/>
          <a:lstStyle/>
          <a:p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Неуспевающие-55(1 </a:t>
            </a:r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четв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dirty="0">
              <a:ln>
                <a:solidFill>
                  <a:schemeClr val="tx1"/>
                </a:solidFill>
              </a:ln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913074"/>
              </p:ext>
            </p:extLst>
          </p:nvPr>
        </p:nvGraphicFramePr>
        <p:xfrm>
          <a:off x="1259632" y="692696"/>
          <a:ext cx="7560840" cy="2263855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93610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73630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88843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44016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Класс 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ФИО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обучающегося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предмет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93625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8209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6а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2063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6б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2063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7а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6643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778098"/>
          </a:xfrm>
        </p:spPr>
        <p:txBody>
          <a:bodyPr/>
          <a:lstStyle/>
          <a:p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Неуспевающие-55(1 </a:t>
            </a:r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четв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dirty="0">
              <a:ln>
                <a:solidFill>
                  <a:schemeClr val="tx1"/>
                </a:solidFill>
              </a:ln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99382507"/>
              </p:ext>
            </p:extLst>
          </p:nvPr>
        </p:nvGraphicFramePr>
        <p:xfrm>
          <a:off x="1259632" y="692696"/>
          <a:ext cx="7560840" cy="1279729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93610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73630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88843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88032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Класс 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ФИО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обучающегося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предмет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93625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7б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8209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8а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28697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778098"/>
          </a:xfrm>
        </p:spPr>
        <p:txBody>
          <a:bodyPr/>
          <a:lstStyle/>
          <a:p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Неуспевающие-55(1 </a:t>
            </a:r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четв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dirty="0">
              <a:ln>
                <a:solidFill>
                  <a:schemeClr val="tx1"/>
                </a:solidFill>
              </a:ln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49766536"/>
              </p:ext>
            </p:extLst>
          </p:nvPr>
        </p:nvGraphicFramePr>
        <p:xfrm>
          <a:off x="1259632" y="692696"/>
          <a:ext cx="7560840" cy="1827938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93610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73630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88843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88032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Класс 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ФИО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обучающегося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предмет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93625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8б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8209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9а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8209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9б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4999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20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7030A0"/>
      </a:hlink>
      <a:folHlink>
        <a:srgbClr val="5F497A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2188</TotalTime>
  <Words>400</Words>
  <Application>Microsoft Office PowerPoint</Application>
  <PresentationFormat>Экран (4:3)</PresentationFormat>
  <Paragraphs>189</Paragraphs>
  <Slides>15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Calibri</vt:lpstr>
      <vt:lpstr>Comic Sans MS</vt:lpstr>
      <vt:lpstr>Mistral</vt:lpstr>
      <vt:lpstr>Times New Roman</vt:lpstr>
      <vt:lpstr>Тема Office</vt:lpstr>
      <vt:lpstr>Презентация PowerPoint</vt:lpstr>
      <vt:lpstr>Количество обучающихся  в 2022-2023 учебном году в основной школе</vt:lpstr>
      <vt:lpstr>Презентация PowerPoint</vt:lpstr>
      <vt:lpstr>Отличник-2</vt:lpstr>
      <vt:lpstr>Хорошисты -9</vt:lpstr>
      <vt:lpstr>Резерв-5 в 1 четверти</vt:lpstr>
      <vt:lpstr>Неуспевающие-55(1 четв)</vt:lpstr>
      <vt:lpstr>Неуспевающие-55(1 четв)</vt:lpstr>
      <vt:lpstr>Неуспевающие-55(1 четв)</vt:lpstr>
      <vt:lpstr>Неуспевающие – 58 (2 четв)</vt:lpstr>
      <vt:lpstr>Неуспевающие – 58 (2 четв)</vt:lpstr>
      <vt:lpstr>Неуспевающие – 58 (2 четв)</vt:lpstr>
      <vt:lpstr>Неуспевающие – 58 (2 четв)</vt:lpstr>
      <vt:lpstr>Работа с обучающимися,  испытывающих трудности в обучении</vt:lpstr>
      <vt:lpstr>Задачи на IIIчетверть 2022-2023 уч. год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Учетная запись Майкрософт</cp:lastModifiedBy>
  <cp:revision>123</cp:revision>
  <dcterms:created xsi:type="dcterms:W3CDTF">2014-11-07T17:01:55Z</dcterms:created>
  <dcterms:modified xsi:type="dcterms:W3CDTF">2023-04-03T14:11:19Z</dcterms:modified>
</cp:coreProperties>
</file>