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74" r:id="rId5"/>
    <p:sldId id="259" r:id="rId6"/>
    <p:sldId id="271" r:id="rId7"/>
    <p:sldId id="284" r:id="rId8"/>
    <p:sldId id="272" r:id="rId9"/>
    <p:sldId id="289" r:id="rId10"/>
    <p:sldId id="290" r:id="rId11"/>
    <p:sldId id="278" r:id="rId12"/>
    <p:sldId id="279" r:id="rId13"/>
    <p:sldId id="291" r:id="rId14"/>
    <p:sldId id="286" r:id="rId15"/>
    <p:sldId id="285" r:id="rId16"/>
    <p:sldId id="288" r:id="rId17"/>
    <p:sldId id="287" r:id="rId18"/>
    <p:sldId id="283" r:id="rId19"/>
    <p:sldId id="268" r:id="rId20"/>
    <p:sldId id="269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B07BD7"/>
    <a:srgbClr val="C39BE1"/>
    <a:srgbClr val="D1B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800" b="1" i="0" u="none" strike="noStrike" baseline="0" dirty="0" smtClean="0">
                <a:effectLst/>
              </a:rPr>
              <a:t>Качество </a:t>
            </a:r>
            <a:r>
              <a:rPr lang="ru-RU" sz="2800" b="1" i="0" u="none" strike="noStrike" baseline="0" dirty="0" err="1" smtClean="0">
                <a:effectLst/>
              </a:rPr>
              <a:t>обученности</a:t>
            </a:r>
            <a:r>
              <a:rPr lang="ru-RU" sz="2800" b="1" i="0" u="none" strike="noStrike" baseline="0" dirty="0" smtClean="0">
                <a:effectLst/>
              </a:rPr>
              <a:t> </a:t>
            </a:r>
            <a:br>
              <a:rPr lang="ru-RU" sz="2800" b="1" i="0" u="none" strike="noStrike" baseline="0" dirty="0" smtClean="0">
                <a:effectLst/>
              </a:rPr>
            </a:br>
            <a:r>
              <a:rPr lang="ru-RU" sz="2800" b="1" i="0" u="none" strike="noStrike" baseline="0" dirty="0" smtClean="0">
                <a:effectLst/>
              </a:rPr>
              <a:t>1 четверть, 2 четверть и 3 четверть</a:t>
            </a:r>
            <a:endParaRPr lang="ru-RU" sz="28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четверть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plosion val="11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D704-454C-ABEA-DFE57E86F413}"/>
              </c:ext>
            </c:extLst>
          </c:dPt>
          <c:dPt>
            <c:idx val="1"/>
            <c:invertIfNegative val="0"/>
            <c:bubble3D val="0"/>
            <c:explosion val="8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04-454C-ABEA-DFE57E86F413}"/>
              </c:ext>
            </c:extLst>
          </c:dPt>
          <c:dPt>
            <c:idx val="2"/>
            <c:invertIfNegative val="0"/>
            <c:bubble3D val="0"/>
            <c:explosion val="4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704-454C-ABEA-DFE57E86F413}"/>
              </c:ext>
            </c:extLst>
          </c:dPt>
          <c:dPt>
            <c:idx val="3"/>
            <c:invertIfNegative val="0"/>
            <c:bubble3D val="0"/>
            <c:explosion val="18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04-454C-ABEA-DFE57E86F41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9</c:v>
                </c:pt>
                <c:pt idx="2">
                  <c:v>144</c:v>
                </c:pt>
                <c:pt idx="3">
                  <c:v>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704-454C-ABEA-DFE57E86F41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четверть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</c:v>
                </c:pt>
                <c:pt idx="1">
                  <c:v>8</c:v>
                </c:pt>
                <c:pt idx="2">
                  <c:v>134</c:v>
                </c:pt>
                <c:pt idx="3">
                  <c:v>58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 четверть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9</c:v>
                </c:pt>
                <c:pt idx="2">
                  <c:v>148</c:v>
                </c:pt>
                <c:pt idx="3">
                  <c:v>43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20737432"/>
        <c:axId val="320739000"/>
      </c:barChart>
      <c:catAx>
        <c:axId val="3207374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20739000"/>
        <c:crosses val="autoZero"/>
        <c:auto val="1"/>
        <c:lblAlgn val="ctr"/>
        <c:lblOffset val="100"/>
        <c:noMultiLvlLbl val="0"/>
      </c:catAx>
      <c:valAx>
        <c:axId val="3207390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2073743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93400-0ECC-4BD5-AE00-0652AFA87DC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2A2B4-D7B3-4911-8E95-280C808B3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89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007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03.04.2023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611779"/>
            <a:ext cx="1449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kern="12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Mistral" pitchFamily="66" charset="0"/>
                <a:ea typeface="+mn-ea"/>
                <a:cs typeface="+mn-cs"/>
              </a:rPr>
              <a:t>© Фокина Лидия Петровна </a:t>
            </a:r>
            <a:endParaRPr lang="ru-RU" sz="1000" kern="1200" dirty="0">
              <a:solidFill>
                <a:schemeClr val="accent4">
                  <a:lumMod val="20000"/>
                  <a:lumOff val="80000"/>
                </a:schemeClr>
              </a:solidFill>
              <a:latin typeface="Mistral" pitchFamily="66" charset="0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57224" y="214290"/>
            <a:ext cx="8072494" cy="6429420"/>
          </a:xfrm>
          <a:prstGeom prst="rect">
            <a:avLst/>
          </a:prstGeom>
          <a:solidFill>
            <a:schemeClr val="bg1"/>
          </a:solidFill>
          <a:ln w="38100" cap="rnd">
            <a:solidFill>
              <a:schemeClr val="bg1">
                <a:lumMod val="65000"/>
              </a:scheme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357158" y="1000108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0" name="Овал 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5" name="Группа 14"/>
          <p:cNvGrpSpPr/>
          <p:nvPr userDrawn="1"/>
        </p:nvGrpSpPr>
        <p:grpSpPr>
          <a:xfrm>
            <a:off x="357158" y="165892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6" name="Овал 1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1" name="Группа 20"/>
          <p:cNvGrpSpPr/>
          <p:nvPr userDrawn="1"/>
        </p:nvGrpSpPr>
        <p:grpSpPr>
          <a:xfrm>
            <a:off x="357158" y="2317742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2" name="Овал 2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7" name="Группа 26"/>
          <p:cNvGrpSpPr/>
          <p:nvPr userDrawn="1"/>
        </p:nvGrpSpPr>
        <p:grpSpPr>
          <a:xfrm>
            <a:off x="357158" y="2976559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8" name="Овал 2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3" name="Группа 32"/>
          <p:cNvGrpSpPr/>
          <p:nvPr userDrawn="1"/>
        </p:nvGrpSpPr>
        <p:grpSpPr>
          <a:xfrm>
            <a:off x="357158" y="3635376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34" name="Овал 33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9" name="Группа 38"/>
          <p:cNvGrpSpPr/>
          <p:nvPr userDrawn="1"/>
        </p:nvGrpSpPr>
        <p:grpSpPr>
          <a:xfrm>
            <a:off x="357158" y="4294193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0" name="Овал 3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5" name="Группа 44"/>
          <p:cNvGrpSpPr/>
          <p:nvPr userDrawn="1"/>
        </p:nvGrpSpPr>
        <p:grpSpPr>
          <a:xfrm>
            <a:off x="357158" y="4953010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6" name="Овал 4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1" name="Группа 50"/>
          <p:cNvGrpSpPr/>
          <p:nvPr userDrawn="1"/>
        </p:nvGrpSpPr>
        <p:grpSpPr>
          <a:xfrm>
            <a:off x="357158" y="627064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2" name="Овал 5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7" name="Группа 56"/>
          <p:cNvGrpSpPr/>
          <p:nvPr userDrawn="1"/>
        </p:nvGrpSpPr>
        <p:grpSpPr>
          <a:xfrm>
            <a:off x="357158" y="5611827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8" name="Овал 5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4" name="Группа 63"/>
          <p:cNvGrpSpPr/>
          <p:nvPr userDrawn="1"/>
        </p:nvGrpSpPr>
        <p:grpSpPr>
          <a:xfrm>
            <a:off x="357158" y="341291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65" name="Овал 64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548680"/>
            <a:ext cx="750099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Итоги </a:t>
            </a:r>
            <a:r>
              <a:rPr lang="en-US" sz="6000" b="1" spc="50" dirty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III </a:t>
            </a:r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четверти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2022-2023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учебного года основной школы</a:t>
            </a:r>
            <a:endParaRPr lang="ru-RU" sz="6000" b="1" dirty="0">
              <a:ln w="11430">
                <a:solidFill>
                  <a:schemeClr val="tx1"/>
                </a:solidFill>
              </a:ln>
              <a:solidFill>
                <a:srgbClr val="B07BD7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7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085184"/>
            <a:ext cx="1152128" cy="1586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Неуспевающие-55(1 </a:t>
            </a:r>
            <a:r>
              <a:rPr lang="ru-RU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четв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9766536"/>
              </p:ext>
            </p:extLst>
          </p:nvPr>
        </p:nvGraphicFramePr>
        <p:xfrm>
          <a:off x="1259632" y="692696"/>
          <a:ext cx="7560840" cy="182793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3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99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dirty="0" smtClean="0"/>
              <a:t>Неуспевающие – 58 (2 </a:t>
            </a:r>
            <a:r>
              <a:rPr lang="ru-RU" dirty="0" err="1" smtClean="0"/>
              <a:t>четв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689823"/>
              </p:ext>
            </p:extLst>
          </p:nvPr>
        </p:nvGraphicFramePr>
        <p:xfrm>
          <a:off x="1043608" y="1052736"/>
          <a:ext cx="7571184" cy="2192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08112"/>
                <a:gridCol w="2160240"/>
                <a:gridCol w="44028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9280">
                <a:tc>
                  <a:txBody>
                    <a:bodyPr/>
                    <a:lstStyle/>
                    <a:p>
                      <a:r>
                        <a:rPr lang="ru-RU" dirty="0" smtClean="0"/>
                        <a:t>5а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52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dirty="0"/>
              <a:t>Неуспевающие </a:t>
            </a:r>
            <a:r>
              <a:rPr lang="ru-RU" dirty="0" smtClean="0"/>
              <a:t>– 58 (2 </a:t>
            </a:r>
            <a:r>
              <a:rPr lang="ru-RU" dirty="0" err="1" smtClean="0"/>
              <a:t>четв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7315774"/>
              </p:ext>
            </p:extLst>
          </p:nvPr>
        </p:nvGraphicFramePr>
        <p:xfrm>
          <a:off x="1115616" y="1124744"/>
          <a:ext cx="7571184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77302"/>
                <a:gridCol w="2463058"/>
                <a:gridCol w="43308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09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dirty="0"/>
              <a:t>Неуспевающие </a:t>
            </a:r>
            <a:r>
              <a:rPr lang="ru-RU" dirty="0" smtClean="0"/>
              <a:t>– 58 (2 </a:t>
            </a:r>
            <a:r>
              <a:rPr lang="ru-RU" dirty="0" err="1" smtClean="0"/>
              <a:t>четв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0352800"/>
              </p:ext>
            </p:extLst>
          </p:nvPr>
        </p:nvGraphicFramePr>
        <p:xfrm>
          <a:off x="1115616" y="1124744"/>
          <a:ext cx="7571184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77302"/>
                <a:gridCol w="2463058"/>
                <a:gridCol w="43308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09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8899"/>
            <a:ext cx="8229600" cy="706090"/>
          </a:xfrm>
        </p:spPr>
        <p:txBody>
          <a:bodyPr/>
          <a:lstStyle/>
          <a:p>
            <a:r>
              <a:rPr lang="ru-RU" dirty="0"/>
              <a:t>Неуспевающие </a:t>
            </a:r>
            <a:r>
              <a:rPr lang="ru-RU" dirty="0" smtClean="0"/>
              <a:t>– 58 (2 </a:t>
            </a:r>
            <a:r>
              <a:rPr lang="ru-RU" dirty="0" err="1" smtClean="0"/>
              <a:t>четв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677524"/>
              </p:ext>
            </p:extLst>
          </p:nvPr>
        </p:nvGraphicFramePr>
        <p:xfrm>
          <a:off x="755576" y="980728"/>
          <a:ext cx="8229600" cy="949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64468"/>
                <a:gridCol w="1872208"/>
                <a:gridCol w="54929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14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dirty="0" smtClean="0"/>
              <a:t>Неуспевающие – 43 (3 </a:t>
            </a:r>
            <a:r>
              <a:rPr lang="ru-RU" dirty="0" err="1" smtClean="0"/>
              <a:t>четв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380579"/>
              </p:ext>
            </p:extLst>
          </p:nvPr>
        </p:nvGraphicFramePr>
        <p:xfrm>
          <a:off x="1043608" y="1052736"/>
          <a:ext cx="7571184" cy="55657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08112"/>
                <a:gridCol w="2160240"/>
                <a:gridCol w="44028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9280">
                <a:tc>
                  <a:txBody>
                    <a:bodyPr/>
                    <a:lstStyle/>
                    <a:p>
                      <a:r>
                        <a:rPr lang="ru-RU" dirty="0" smtClean="0"/>
                        <a:t>5а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Биология, русский</a:t>
                      </a:r>
                    </a:p>
                    <a:p>
                      <a:r>
                        <a:rPr lang="ru-RU" dirty="0" smtClean="0"/>
                        <a:t>Биология</a:t>
                      </a:r>
                    </a:p>
                    <a:p>
                      <a:r>
                        <a:rPr lang="ru-RU" dirty="0" smtClean="0"/>
                        <a:t>Биология н/а, общество н/а</a:t>
                      </a:r>
                    </a:p>
                    <a:p>
                      <a:r>
                        <a:rPr lang="ru-RU" dirty="0" smtClean="0"/>
                        <a:t>Биология н/а, русский</a:t>
                      </a:r>
                    </a:p>
                    <a:p>
                      <a:r>
                        <a:rPr lang="ru-RU" dirty="0" smtClean="0"/>
                        <a:t>Биология</a:t>
                      </a:r>
                    </a:p>
                    <a:p>
                      <a:r>
                        <a:rPr lang="ru-RU" dirty="0" smtClean="0"/>
                        <a:t>География</a:t>
                      </a:r>
                      <a:r>
                        <a:rPr lang="ru-RU" baseline="0" dirty="0" smtClean="0"/>
                        <a:t> н/а</a:t>
                      </a:r>
                    </a:p>
                    <a:p>
                      <a:r>
                        <a:rPr lang="ru-RU" baseline="0" dirty="0" smtClean="0"/>
                        <a:t>Все н/а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Русский</a:t>
                      </a:r>
                    </a:p>
                    <a:p>
                      <a:r>
                        <a:rPr lang="ru-RU" dirty="0" smtClean="0"/>
                        <a:t>Русский</a:t>
                      </a:r>
                    </a:p>
                    <a:p>
                      <a:r>
                        <a:rPr lang="ru-RU" dirty="0" smtClean="0"/>
                        <a:t>География н/а</a:t>
                      </a:r>
                    </a:p>
                    <a:p>
                      <a:r>
                        <a:rPr lang="ru-RU" dirty="0" smtClean="0"/>
                        <a:t>5-предметов</a:t>
                      </a:r>
                    </a:p>
                    <a:p>
                      <a:r>
                        <a:rPr lang="ru-RU" dirty="0" smtClean="0"/>
                        <a:t>География н/а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Русский</a:t>
                      </a:r>
                    </a:p>
                    <a:p>
                      <a:r>
                        <a:rPr lang="ru-RU" dirty="0" smtClean="0"/>
                        <a:t>Общество н/а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06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/>
          <a:lstStyle/>
          <a:p>
            <a:r>
              <a:rPr lang="ru-RU" dirty="0"/>
              <a:t>Неуспевающие </a:t>
            </a:r>
            <a:r>
              <a:rPr lang="ru-RU" dirty="0" smtClean="0"/>
              <a:t>– 43 (3 </a:t>
            </a:r>
            <a:r>
              <a:rPr lang="ru-RU" dirty="0" err="1" smtClean="0"/>
              <a:t>четв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219453"/>
              </p:ext>
            </p:extLst>
          </p:nvPr>
        </p:nvGraphicFramePr>
        <p:xfrm>
          <a:off x="683568" y="882432"/>
          <a:ext cx="7571184" cy="5765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92088"/>
                <a:gridCol w="2376264"/>
                <a:gridCol w="44028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История, общество</a:t>
                      </a:r>
                    </a:p>
                    <a:p>
                      <a:r>
                        <a:rPr lang="ru-RU" dirty="0" smtClean="0"/>
                        <a:t>5 предметов</a:t>
                      </a:r>
                    </a:p>
                    <a:p>
                      <a:r>
                        <a:rPr lang="ru-RU" dirty="0" smtClean="0"/>
                        <a:t>Русский</a:t>
                      </a:r>
                    </a:p>
                    <a:p>
                      <a:r>
                        <a:rPr lang="ru-RU" dirty="0" smtClean="0"/>
                        <a:t>Алгебра, биология,</a:t>
                      </a:r>
                      <a:r>
                        <a:rPr lang="ru-RU" baseline="0" dirty="0" smtClean="0"/>
                        <a:t> история все н/а</a:t>
                      </a:r>
                    </a:p>
                    <a:p>
                      <a:r>
                        <a:rPr lang="ru-RU" baseline="0" dirty="0" smtClean="0"/>
                        <a:t>Алгебра н/а, геометрия н/а, физика н/а</a:t>
                      </a:r>
                    </a:p>
                    <a:p>
                      <a:r>
                        <a:rPr lang="ru-RU" baseline="0" dirty="0" smtClean="0"/>
                        <a:t>Русский </a:t>
                      </a:r>
                    </a:p>
                    <a:p>
                      <a:r>
                        <a:rPr lang="ru-RU" baseline="0" dirty="0" smtClean="0"/>
                        <a:t>7 предметов</a:t>
                      </a:r>
                    </a:p>
                    <a:p>
                      <a:r>
                        <a:rPr lang="ru-RU" baseline="0" dirty="0" smtClean="0"/>
                        <a:t>Общество, русский</a:t>
                      </a:r>
                    </a:p>
                    <a:p>
                      <a:r>
                        <a:rPr lang="ru-RU" baseline="0" dirty="0" smtClean="0"/>
                        <a:t>Алгебра, геометрия, физика</a:t>
                      </a:r>
                    </a:p>
                    <a:p>
                      <a:r>
                        <a:rPr lang="ru-RU" baseline="0" dirty="0" smtClean="0"/>
                        <a:t>Алгебра, физика, история  все н/а</a:t>
                      </a:r>
                    </a:p>
                    <a:p>
                      <a:r>
                        <a:rPr lang="ru-RU" baseline="0" dirty="0" smtClean="0"/>
                        <a:t>История, общество н/а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предметов</a:t>
                      </a:r>
                    </a:p>
                    <a:p>
                      <a:r>
                        <a:rPr lang="ru-RU" dirty="0" smtClean="0"/>
                        <a:t>6 предметов</a:t>
                      </a:r>
                    </a:p>
                    <a:p>
                      <a:r>
                        <a:rPr lang="ru-RU" dirty="0" smtClean="0"/>
                        <a:t>Литература, общество,</a:t>
                      </a:r>
                      <a:r>
                        <a:rPr lang="ru-RU" baseline="0" dirty="0" smtClean="0"/>
                        <a:t> русский</a:t>
                      </a:r>
                    </a:p>
                    <a:p>
                      <a:r>
                        <a:rPr lang="ru-RU" baseline="0" dirty="0" smtClean="0"/>
                        <a:t>Физика</a:t>
                      </a:r>
                    </a:p>
                    <a:p>
                      <a:r>
                        <a:rPr lang="ru-RU" baseline="0" dirty="0" smtClean="0"/>
                        <a:t>Литература</a:t>
                      </a:r>
                    </a:p>
                    <a:p>
                      <a:r>
                        <a:rPr lang="ru-RU" baseline="0" dirty="0" smtClean="0"/>
                        <a:t>Все н/а</a:t>
                      </a:r>
                    </a:p>
                    <a:p>
                      <a:r>
                        <a:rPr lang="ru-RU" baseline="0" dirty="0" smtClean="0"/>
                        <a:t>Литература</a:t>
                      </a:r>
                    </a:p>
                    <a:p>
                      <a:r>
                        <a:rPr lang="ru-RU" baseline="0" dirty="0" smtClean="0"/>
                        <a:t>География н/а, физика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25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dirty="0"/>
              <a:t>Неуспевающие </a:t>
            </a:r>
            <a:r>
              <a:rPr lang="ru-RU" dirty="0" smtClean="0"/>
              <a:t>– 42(3 </a:t>
            </a:r>
            <a:r>
              <a:rPr lang="ru-RU" dirty="0" err="1" smtClean="0"/>
              <a:t>четв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6074915"/>
              </p:ext>
            </p:extLst>
          </p:nvPr>
        </p:nvGraphicFramePr>
        <p:xfrm>
          <a:off x="1403648" y="1600200"/>
          <a:ext cx="7283152" cy="3393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01328"/>
                <a:gridCol w="1978992"/>
                <a:gridCol w="44028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ФИО</a:t>
                      </a:r>
                      <a:r>
                        <a:rPr lang="ru-RU" sz="1600" baseline="0" dirty="0" smtClean="0"/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Физика</a:t>
                      </a:r>
                    </a:p>
                    <a:p>
                      <a:r>
                        <a:rPr lang="ru-RU" dirty="0" smtClean="0"/>
                        <a:t>История, общество, физика</a:t>
                      </a:r>
                    </a:p>
                    <a:p>
                      <a:r>
                        <a:rPr lang="ru-RU" dirty="0" smtClean="0"/>
                        <a:t>Биология, химия</a:t>
                      </a:r>
                    </a:p>
                    <a:p>
                      <a:r>
                        <a:rPr lang="ru-RU" dirty="0" smtClean="0"/>
                        <a:t>История</a:t>
                      </a:r>
                    </a:p>
                    <a:p>
                      <a:r>
                        <a:rPr lang="ru-RU" dirty="0" smtClean="0"/>
                        <a:t>Литература</a:t>
                      </a:r>
                    </a:p>
                    <a:p>
                      <a:r>
                        <a:rPr lang="ru-RU" dirty="0" smtClean="0"/>
                        <a:t>4 предмета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Биология</a:t>
                      </a:r>
                    </a:p>
                    <a:p>
                      <a:r>
                        <a:rPr lang="ru-RU" dirty="0" smtClean="0"/>
                        <a:t>Биология, химия</a:t>
                      </a:r>
                    </a:p>
                    <a:p>
                      <a:r>
                        <a:rPr lang="ru-RU" dirty="0" smtClean="0"/>
                        <a:t>Биология, </a:t>
                      </a:r>
                      <a:r>
                        <a:rPr lang="ru-RU" dirty="0" err="1" smtClean="0"/>
                        <a:t>обж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44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ОГЭ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0512" y="1052736"/>
            <a:ext cx="7211144" cy="4525963"/>
          </a:xfrm>
        </p:spPr>
        <p:txBody>
          <a:bodyPr/>
          <a:lstStyle/>
          <a:p>
            <a:r>
              <a:rPr lang="ru-RU" sz="2800" dirty="0" smtClean="0"/>
              <a:t>4</a:t>
            </a:r>
            <a:r>
              <a:rPr lang="en-US" sz="2800" dirty="0"/>
              <a:t>2</a:t>
            </a:r>
            <a:r>
              <a:rPr lang="ru-RU" sz="2800" dirty="0" smtClean="0"/>
              <a:t> выпускника</a:t>
            </a:r>
            <a:r>
              <a:rPr lang="en-US" sz="2800" dirty="0" smtClean="0"/>
              <a:t> (-1 </a:t>
            </a:r>
            <a:r>
              <a:rPr lang="ru-RU" sz="2800" dirty="0" smtClean="0"/>
              <a:t>УО)</a:t>
            </a:r>
          </a:p>
          <a:p>
            <a:r>
              <a:rPr lang="ru-RU" sz="2800" dirty="0" smtClean="0"/>
              <a:t>4 учащихся с ОВЗ</a:t>
            </a:r>
          </a:p>
          <a:p>
            <a:r>
              <a:rPr lang="ru-RU" sz="2800" dirty="0" smtClean="0"/>
              <a:t>Предметы по выбору</a:t>
            </a:r>
          </a:p>
          <a:p>
            <a:r>
              <a:rPr lang="ru-RU" sz="2800" dirty="0" smtClean="0"/>
              <a:t>Обществознание-34 человека (15/19)</a:t>
            </a:r>
          </a:p>
          <a:p>
            <a:r>
              <a:rPr lang="ru-RU" sz="2800" dirty="0" smtClean="0"/>
              <a:t>Информатика-24 человека (8/16)</a:t>
            </a:r>
          </a:p>
          <a:p>
            <a:r>
              <a:rPr lang="ru-RU" sz="2800" dirty="0" smtClean="0"/>
              <a:t>Биология-4человека (0/4)</a:t>
            </a:r>
          </a:p>
          <a:p>
            <a:r>
              <a:rPr lang="ru-RU" sz="2800" dirty="0" smtClean="0"/>
              <a:t>География-12 человек (11/1)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541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/>
          <a:p>
            <a:pPr eaLnBrk="1" hangingPunct="1"/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обучающимися, </a:t>
            </a:r>
            <a:b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испытывающих трудности в обучении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1923182" y="1435439"/>
            <a:ext cx="6192688" cy="45259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/>
              <a:t> </a:t>
            </a: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занятия с обучающимися.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Беседы с родителями.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Консультация психолога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 ПМПК</a:t>
            </a:r>
          </a:p>
          <a:p>
            <a:pPr eaLnBrk="1" hangingPunct="1"/>
            <a:endParaRPr lang="ru-RU" altLang="ru-RU" sz="1800" dirty="0">
              <a:cs typeface="Calibri" panose="020F0502020204030204" pitchFamily="34" charset="0"/>
            </a:endParaRPr>
          </a:p>
          <a:p>
            <a:pPr eaLnBrk="1" hangingPunct="1"/>
            <a:endParaRPr lang="ru-RU" altLang="ru-RU" dirty="0" smtClean="0"/>
          </a:p>
          <a:p>
            <a:pPr eaLnBrk="1" hangingPunct="1"/>
            <a:endParaRPr lang="ru-RU" altLang="ru-RU" dirty="0" smtClean="0"/>
          </a:p>
        </p:txBody>
      </p:sp>
      <p:pic>
        <p:nvPicPr>
          <p:cNvPr id="15364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25144"/>
            <a:ext cx="1110854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1621171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3141077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3958464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4739589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98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48872" cy="11430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Количество обучающихся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2022-2023 учебном году в основной школе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308221"/>
              </p:ext>
            </p:extLst>
          </p:nvPr>
        </p:nvGraphicFramePr>
        <p:xfrm>
          <a:off x="952093" y="974009"/>
          <a:ext cx="7940387" cy="562142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712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05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068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06883"/>
                <a:gridCol w="679019"/>
                <a:gridCol w="1660263"/>
                <a:gridCol w="2165561"/>
              </a:tblGrid>
              <a:tr h="436592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на начало года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1 </a:t>
                      </a:r>
                      <a:r>
                        <a:rPr lang="ru-RU" dirty="0" err="1" smtClean="0"/>
                        <a:t>четв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</a:t>
                      </a:r>
                      <a:r>
                        <a:rPr lang="ru-RU" dirty="0" err="1" smtClean="0"/>
                        <a:t>четв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ru-RU" sz="2400" b="1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521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920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5-й класс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32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25/25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23(+1-2)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22(+2-2)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465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22/22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23(+1)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22(+1-1)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2360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21/21 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651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9-х классов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20/23  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19(-1)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23(+1)</a:t>
                      </a:r>
                      <a:endParaRPr lang="ru-RU" sz="18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343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208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208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2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</a:t>
                      </a:r>
                      <a:endParaRPr lang="ru-RU" sz="20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128792" cy="60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четверть 202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 год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962512" y="789128"/>
            <a:ext cx="8035200" cy="5400599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заседании ШМО проанализировать результаты </a:t>
            </a:r>
            <a:r>
              <a:rPr lang="en-US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четверти,  определить способы, приемы и методы, способствующие повышению качества знаний по предметам, имеющих отрицательную динамику. </a:t>
            </a:r>
            <a:endParaRPr lang="ru-RU" alt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особый контроль взять посещаемость учащихся по субботам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Учителям-предметникам, классным руководителям, продолжить проведение и контроль индивидуальных дополнительных занятий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Классным руководителям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разъяснительную, просветительскую и профилактическую работу с обучающимися и родителями с целью повышения мотивации к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обучению.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Сдать в учебную часть уведомления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 учащихся для участия в защите проектов, руководителям МО запланировать дату проведения и сообщить в учебную часть вместе со  списком участников</a:t>
            </a:r>
            <a:endParaRPr lang="ru-RU" altLang="ru-RU" sz="2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388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323689"/>
            <a:ext cx="463588" cy="637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74" y="656538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58" y="1882282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34" y="2517669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21" y="3537783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3" y="5085184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56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ru-RU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en-US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четверть</a:t>
            </a:r>
            <a:r>
              <a:rPr lang="ru-RU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 год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628800"/>
            <a:ext cx="8229600" cy="1612776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ОТВЕТСТВЕННО ОТНОСИТСЯ К СДАЧЕ ОТЧЕТОВ, КАК СОДЕРЖАНИЕ, ТАК И СВОЕВРЕМЕННОСТЬ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!!!!!!!!!!!!!!!!!!!!!!!!!!!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11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301208"/>
            <a:ext cx="83647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080566"/>
              </p:ext>
            </p:extLst>
          </p:nvPr>
        </p:nvGraphicFramePr>
        <p:xfrm>
          <a:off x="755575" y="332656"/>
          <a:ext cx="7965269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Отличник-2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003021"/>
              </p:ext>
            </p:extLst>
          </p:nvPr>
        </p:nvGraphicFramePr>
        <p:xfrm>
          <a:off x="1547664" y="1124744"/>
          <a:ext cx="6552728" cy="164339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24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902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8515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295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4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295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ru-RU" sz="3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914400" y="2780928"/>
            <a:ext cx="8229600" cy="7780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 отличник-0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378154"/>
              </p:ext>
            </p:extLst>
          </p:nvPr>
        </p:nvGraphicFramePr>
        <p:xfrm>
          <a:off x="1619672" y="3775050"/>
          <a:ext cx="6552728" cy="10296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24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902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</a:t>
                      </a: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 </a:t>
                      </a:r>
                      <a:r>
                        <a:rPr lang="ru-RU" sz="32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четв</a:t>
                      </a:r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27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Хорошисты -9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2908592"/>
              </p:ext>
            </p:extLst>
          </p:nvPr>
        </p:nvGraphicFramePr>
        <p:xfrm>
          <a:off x="416224" y="894730"/>
          <a:ext cx="8280920" cy="39428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920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84176"/>
                <a:gridCol w="4320480"/>
              </a:tblGrid>
              <a:tr h="30516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</a:p>
                    <a:p>
                      <a:pPr algn="ctr"/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четверть (9)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четверть (8)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 обучающегося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четверть (9)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ru-RU" sz="12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2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2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2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2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b="0" i="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2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99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2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Резерв-5 в 1 четверти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349170"/>
              </p:ext>
            </p:extLst>
          </p:nvPr>
        </p:nvGraphicFramePr>
        <p:xfrm>
          <a:off x="1151620" y="4234236"/>
          <a:ext cx="7560840" cy="177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08112"/>
                <a:gridCol w="2736304"/>
                <a:gridCol w="3816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ФИО</a:t>
                      </a:r>
                      <a:r>
                        <a:rPr lang="ru-RU" sz="2000" baseline="0" dirty="0" smtClean="0"/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ФИО</a:t>
                      </a:r>
                      <a:r>
                        <a:rPr lang="ru-RU" sz="2000" baseline="0" dirty="0" smtClean="0"/>
                        <a:t> учителя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математика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5б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Математика</a:t>
                      </a:r>
                    </a:p>
                    <a:p>
                      <a:r>
                        <a:rPr lang="ru-RU" dirty="0" smtClean="0"/>
                        <a:t>биология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8а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химия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529208" y="3255975"/>
            <a:ext cx="8229600" cy="7780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Резерв-3 во 2 четверти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1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9018"/>
              </p:ext>
            </p:extLst>
          </p:nvPr>
        </p:nvGraphicFramePr>
        <p:xfrm>
          <a:off x="1218531" y="1111597"/>
          <a:ext cx="7560840" cy="1811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00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104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07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5а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География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Русский 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6б 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математика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184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8а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химия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8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271307"/>
              </p:ext>
            </p:extLst>
          </p:nvPr>
        </p:nvGraphicFramePr>
        <p:xfrm>
          <a:off x="755576" y="2276872"/>
          <a:ext cx="7560840" cy="27131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/>
                <a:gridCol w="3024336"/>
                <a:gridCol w="3600400"/>
              </a:tblGrid>
              <a:tr h="42104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4184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5а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Русский язык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83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6а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dirty="0">
                        <a:solidFill>
                          <a:srgbClr val="FF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История 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84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6б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8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Математика</a:t>
                      </a:r>
                    </a:p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Математика</a:t>
                      </a:r>
                    </a:p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Математика</a:t>
                      </a:r>
                    </a:p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география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4184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7а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алгебра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43565" y="404664"/>
            <a:ext cx="53747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 </a:t>
            </a:r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четверти</a:t>
            </a:r>
            <a:endParaRPr lang="ru-RU" sz="4400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59070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Неуспевающие-55(1 </a:t>
            </a:r>
            <a:r>
              <a:rPr lang="ru-RU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четв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3074"/>
              </p:ext>
            </p:extLst>
          </p:nvPr>
        </p:nvGraphicFramePr>
        <p:xfrm>
          <a:off x="1259632" y="692696"/>
          <a:ext cx="7560840" cy="226385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3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64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Неуспевающие-55(1 </a:t>
            </a:r>
            <a:r>
              <a:rPr lang="ru-RU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четв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382507"/>
              </p:ext>
            </p:extLst>
          </p:nvPr>
        </p:nvGraphicFramePr>
        <p:xfrm>
          <a:off x="1259632" y="692696"/>
          <a:ext cx="7560840" cy="127972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36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6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0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30A0"/>
      </a:hlink>
      <a:folHlink>
        <a:srgbClr val="5F497A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2187</TotalTime>
  <Words>687</Words>
  <Application>Microsoft Office PowerPoint</Application>
  <PresentationFormat>Экран (4:3)</PresentationFormat>
  <Paragraphs>313</Paragraphs>
  <Slides>21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Comic Sans MS</vt:lpstr>
      <vt:lpstr>Mistral</vt:lpstr>
      <vt:lpstr>Times New Roman</vt:lpstr>
      <vt:lpstr>Тема Office</vt:lpstr>
      <vt:lpstr>Презентация PowerPoint</vt:lpstr>
      <vt:lpstr>Количество обучающихся  в 2022-2023 учебном году в основной школе</vt:lpstr>
      <vt:lpstr>Презентация PowerPoint</vt:lpstr>
      <vt:lpstr>Отличник-2</vt:lpstr>
      <vt:lpstr>Хорошисты -9</vt:lpstr>
      <vt:lpstr>Резерв-5 в 1 четверти</vt:lpstr>
      <vt:lpstr>Презентация PowerPoint</vt:lpstr>
      <vt:lpstr>Неуспевающие-55(1 четв)</vt:lpstr>
      <vt:lpstr>Неуспевающие-55(1 четв)</vt:lpstr>
      <vt:lpstr>Неуспевающие-55(1 четв)</vt:lpstr>
      <vt:lpstr>Неуспевающие – 58 (2 четв)</vt:lpstr>
      <vt:lpstr>Неуспевающие – 58 (2 четв)</vt:lpstr>
      <vt:lpstr>Неуспевающие – 58 (2 четв)</vt:lpstr>
      <vt:lpstr>Неуспевающие – 58 (2 четв)</vt:lpstr>
      <vt:lpstr>Неуспевающие – 43 (3 четв)</vt:lpstr>
      <vt:lpstr>Неуспевающие – 43 (3 четв)</vt:lpstr>
      <vt:lpstr>Неуспевающие – 42(3 четв)</vt:lpstr>
      <vt:lpstr>ОГЭ</vt:lpstr>
      <vt:lpstr>Работа с обучающимися,  испытывающих трудности в обучении</vt:lpstr>
      <vt:lpstr>Задачи на IV четверть 2022-2023 уч. год</vt:lpstr>
      <vt:lpstr>Задачи на IVчетверть 2022-2023 уч. год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Учетная запись Майкрософт</cp:lastModifiedBy>
  <cp:revision>122</cp:revision>
  <dcterms:created xsi:type="dcterms:W3CDTF">2014-11-07T17:01:55Z</dcterms:created>
  <dcterms:modified xsi:type="dcterms:W3CDTF">2023-04-03T14:05:09Z</dcterms:modified>
</cp:coreProperties>
</file>