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4" r:id="rId5"/>
    <p:sldId id="259" r:id="rId6"/>
    <p:sldId id="271" r:id="rId7"/>
    <p:sldId id="284" r:id="rId8"/>
    <p:sldId id="272" r:id="rId9"/>
    <p:sldId id="289" r:id="rId10"/>
    <p:sldId id="290" r:id="rId11"/>
    <p:sldId id="278" r:id="rId12"/>
    <p:sldId id="279" r:id="rId13"/>
    <p:sldId id="291" r:id="rId14"/>
    <p:sldId id="286" r:id="rId15"/>
    <p:sldId id="285" r:id="rId16"/>
    <p:sldId id="288" r:id="rId17"/>
    <p:sldId id="287" r:id="rId18"/>
    <p:sldId id="283" r:id="rId19"/>
    <p:sldId id="268" r:id="rId20"/>
    <p:sldId id="269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B07BD7"/>
    <a:srgbClr val="C39BE1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0" u="none" strike="noStrike" baseline="0" dirty="0" smtClean="0">
                <a:effectLst/>
              </a:rPr>
              <a:t>Качество </a:t>
            </a:r>
            <a:r>
              <a:rPr lang="ru-RU" sz="2800" b="1" i="0" u="none" strike="noStrike" baseline="0" dirty="0" err="1" smtClean="0">
                <a:effectLst/>
              </a:rPr>
              <a:t>обученности</a:t>
            </a:r>
            <a:r>
              <a:rPr lang="ru-RU" sz="2800" b="1" i="0" u="none" strike="noStrike" baseline="0" dirty="0" smtClean="0">
                <a:effectLst/>
              </a:rPr>
              <a:t> </a:t>
            </a:r>
            <a:br>
              <a:rPr lang="ru-RU" sz="2800" b="1" i="0" u="none" strike="noStrike" baseline="0" dirty="0" smtClean="0">
                <a:effectLst/>
              </a:rPr>
            </a:br>
            <a:r>
              <a:rPr lang="ru-RU" sz="2800" b="1" i="0" u="none" strike="noStrike" baseline="0" dirty="0" smtClean="0">
                <a:effectLst/>
              </a:rPr>
              <a:t>1 четверть, 2 четверть и 3 четверть</a:t>
            </a:r>
            <a:endParaRPr lang="ru-RU" sz="2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04-454C-ABEA-DFE57E86F413}"/>
              </c:ext>
            </c:extLst>
          </c:dPt>
          <c:dPt>
            <c:idx val="1"/>
            <c:invertIfNegative val="0"/>
            <c:bubble3D val="0"/>
            <c:explosion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4-454C-ABEA-DFE57E86F413}"/>
              </c:ext>
            </c:extLst>
          </c:dPt>
          <c:dPt>
            <c:idx val="2"/>
            <c:invertIfNegative val="0"/>
            <c:bubble3D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04-454C-ABEA-DFE57E86F413}"/>
              </c:ext>
            </c:extLst>
          </c:dPt>
          <c:dPt>
            <c:idx val="3"/>
            <c:invertIfNegative val="0"/>
            <c:bubble3D val="0"/>
            <c:explosion val="18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4-454C-ABEA-DFE57E86F41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144</c:v>
                </c:pt>
                <c:pt idx="3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04-454C-ABEA-DFE57E86F4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134</c:v>
                </c:pt>
                <c:pt idx="3">
                  <c:v>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четверть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148</c:v>
                </c:pt>
                <c:pt idx="3">
                  <c:v>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0737432"/>
        <c:axId val="320739000"/>
      </c:barChart>
      <c:catAx>
        <c:axId val="320737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20739000"/>
        <c:crosses val="autoZero"/>
        <c:auto val="1"/>
        <c:lblAlgn val="ctr"/>
        <c:lblOffset val="100"/>
        <c:noMultiLvlLbl val="0"/>
      </c:catAx>
      <c:valAx>
        <c:axId val="320739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07374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3400-0ECC-4BD5-AE00-0652AFA87DC9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2A2B4-D7B3-4911-8E95-280C808B3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07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bg1">
                <a:lumMod val="65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548680"/>
            <a:ext cx="750099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Итоги </a:t>
            </a:r>
            <a:r>
              <a:rPr lang="en-US" sz="6000" b="1" spc="50" dirty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III </a:t>
            </a:r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четверти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2022-2023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учебного года основной школы</a:t>
            </a:r>
            <a:endParaRPr lang="ru-RU" sz="6000" b="1" dirty="0">
              <a:ln w="11430">
                <a:solidFill>
                  <a:schemeClr val="tx1"/>
                </a:solidFill>
              </a:ln>
              <a:solidFill>
                <a:srgbClr val="B07BD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85184"/>
            <a:ext cx="1152128" cy="158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Неуспевающие-55(1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766536"/>
              </p:ext>
            </p:extLst>
          </p:nvPr>
        </p:nvGraphicFramePr>
        <p:xfrm>
          <a:off x="1259632" y="692696"/>
          <a:ext cx="7560840" cy="18279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Неуспевающие – 58 (2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689823"/>
              </p:ext>
            </p:extLst>
          </p:nvPr>
        </p:nvGraphicFramePr>
        <p:xfrm>
          <a:off x="1043608" y="1052736"/>
          <a:ext cx="7571184" cy="2192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2160240"/>
                <a:gridCol w="4402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280">
                <a:tc>
                  <a:txBody>
                    <a:bodyPr/>
                    <a:lstStyle/>
                    <a:p>
                      <a:r>
                        <a:rPr lang="ru-RU" dirty="0" smtClean="0"/>
                        <a:t>5а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5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/>
              <a:t>Неуспевающие </a:t>
            </a:r>
            <a:r>
              <a:rPr lang="ru-RU" dirty="0" smtClean="0"/>
              <a:t>– 58 (2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315774"/>
              </p:ext>
            </p:extLst>
          </p:nvPr>
        </p:nvGraphicFramePr>
        <p:xfrm>
          <a:off x="1115616" y="1124744"/>
          <a:ext cx="7571184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7302"/>
                <a:gridCol w="2463058"/>
                <a:gridCol w="4330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0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/>
              <a:t>Неуспевающие </a:t>
            </a:r>
            <a:r>
              <a:rPr lang="ru-RU" dirty="0" smtClean="0"/>
              <a:t>– 58 (2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352800"/>
              </p:ext>
            </p:extLst>
          </p:nvPr>
        </p:nvGraphicFramePr>
        <p:xfrm>
          <a:off x="1115616" y="1124744"/>
          <a:ext cx="7571184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7302"/>
                <a:gridCol w="2463058"/>
                <a:gridCol w="4330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0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899"/>
            <a:ext cx="8229600" cy="706090"/>
          </a:xfrm>
        </p:spPr>
        <p:txBody>
          <a:bodyPr/>
          <a:lstStyle/>
          <a:p>
            <a:r>
              <a:rPr lang="ru-RU" dirty="0"/>
              <a:t>Неуспевающие </a:t>
            </a:r>
            <a:r>
              <a:rPr lang="ru-RU" dirty="0" smtClean="0"/>
              <a:t>– 58 (2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677524"/>
              </p:ext>
            </p:extLst>
          </p:nvPr>
        </p:nvGraphicFramePr>
        <p:xfrm>
          <a:off x="755576" y="980728"/>
          <a:ext cx="8229600" cy="949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468"/>
                <a:gridCol w="1872208"/>
                <a:gridCol w="5492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1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Неуспевающие – 43 (3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380579"/>
              </p:ext>
            </p:extLst>
          </p:nvPr>
        </p:nvGraphicFramePr>
        <p:xfrm>
          <a:off x="1043608" y="1052736"/>
          <a:ext cx="7571184" cy="5565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2160240"/>
                <a:gridCol w="4402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280">
                <a:tc>
                  <a:txBody>
                    <a:bodyPr/>
                    <a:lstStyle/>
                    <a:p>
                      <a:r>
                        <a:rPr lang="ru-RU" dirty="0" smtClean="0"/>
                        <a:t>5а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Биология, русский</a:t>
                      </a:r>
                    </a:p>
                    <a:p>
                      <a:r>
                        <a:rPr lang="ru-RU" dirty="0" smtClean="0"/>
                        <a:t>Биология</a:t>
                      </a:r>
                    </a:p>
                    <a:p>
                      <a:r>
                        <a:rPr lang="ru-RU" dirty="0" smtClean="0"/>
                        <a:t>Биология н/а, общество н/а</a:t>
                      </a:r>
                    </a:p>
                    <a:p>
                      <a:r>
                        <a:rPr lang="ru-RU" dirty="0" smtClean="0"/>
                        <a:t>Биология н/а, русский</a:t>
                      </a:r>
                    </a:p>
                    <a:p>
                      <a:r>
                        <a:rPr lang="ru-RU" dirty="0" smtClean="0"/>
                        <a:t>Биология</a:t>
                      </a:r>
                    </a:p>
                    <a:p>
                      <a:r>
                        <a:rPr lang="ru-RU" dirty="0" smtClean="0"/>
                        <a:t>География</a:t>
                      </a:r>
                      <a:r>
                        <a:rPr lang="ru-RU" baseline="0" dirty="0" smtClean="0"/>
                        <a:t> н/а</a:t>
                      </a:r>
                    </a:p>
                    <a:p>
                      <a:r>
                        <a:rPr lang="ru-RU" baseline="0" dirty="0" smtClean="0"/>
                        <a:t>Все н/а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</a:p>
                    <a:p>
                      <a:r>
                        <a:rPr lang="ru-RU" dirty="0" smtClean="0"/>
                        <a:t>Русский</a:t>
                      </a:r>
                    </a:p>
                    <a:p>
                      <a:r>
                        <a:rPr lang="ru-RU" dirty="0" smtClean="0"/>
                        <a:t>География н/а</a:t>
                      </a:r>
                    </a:p>
                    <a:p>
                      <a:r>
                        <a:rPr lang="ru-RU" dirty="0" smtClean="0"/>
                        <a:t>5-предметов</a:t>
                      </a:r>
                    </a:p>
                    <a:p>
                      <a:r>
                        <a:rPr lang="ru-RU" dirty="0" smtClean="0"/>
                        <a:t>География н/а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</a:p>
                    <a:p>
                      <a:r>
                        <a:rPr lang="ru-RU" dirty="0" smtClean="0"/>
                        <a:t>Общество н/а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0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r>
              <a:rPr lang="ru-RU" dirty="0"/>
              <a:t>Неуспевающие </a:t>
            </a:r>
            <a:r>
              <a:rPr lang="ru-RU" dirty="0" smtClean="0"/>
              <a:t>– 43 (3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19453"/>
              </p:ext>
            </p:extLst>
          </p:nvPr>
        </p:nvGraphicFramePr>
        <p:xfrm>
          <a:off x="683568" y="882432"/>
          <a:ext cx="7571184" cy="5765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2376264"/>
                <a:gridCol w="4402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История, общество</a:t>
                      </a:r>
                    </a:p>
                    <a:p>
                      <a:r>
                        <a:rPr lang="ru-RU" dirty="0" smtClean="0"/>
                        <a:t>5 предметов</a:t>
                      </a:r>
                    </a:p>
                    <a:p>
                      <a:r>
                        <a:rPr lang="ru-RU" dirty="0" smtClean="0"/>
                        <a:t>Русский</a:t>
                      </a:r>
                    </a:p>
                    <a:p>
                      <a:r>
                        <a:rPr lang="ru-RU" dirty="0" smtClean="0"/>
                        <a:t>Алгебра, биология,</a:t>
                      </a:r>
                      <a:r>
                        <a:rPr lang="ru-RU" baseline="0" dirty="0" smtClean="0"/>
                        <a:t> история все н/а</a:t>
                      </a:r>
                    </a:p>
                    <a:p>
                      <a:r>
                        <a:rPr lang="ru-RU" baseline="0" dirty="0" smtClean="0"/>
                        <a:t>Алгебра н/а, геометрия н/а, физика н/а</a:t>
                      </a:r>
                    </a:p>
                    <a:p>
                      <a:r>
                        <a:rPr lang="ru-RU" baseline="0" dirty="0" smtClean="0"/>
                        <a:t>Русский </a:t>
                      </a:r>
                    </a:p>
                    <a:p>
                      <a:r>
                        <a:rPr lang="ru-RU" baseline="0" dirty="0" smtClean="0"/>
                        <a:t>7 предметов</a:t>
                      </a:r>
                    </a:p>
                    <a:p>
                      <a:r>
                        <a:rPr lang="ru-RU" baseline="0" dirty="0" smtClean="0"/>
                        <a:t>Общество, русский</a:t>
                      </a:r>
                    </a:p>
                    <a:p>
                      <a:r>
                        <a:rPr lang="ru-RU" baseline="0" dirty="0" smtClean="0"/>
                        <a:t>Алгебра, геометрия, физика</a:t>
                      </a:r>
                    </a:p>
                    <a:p>
                      <a:r>
                        <a:rPr lang="ru-RU" baseline="0" dirty="0" smtClean="0"/>
                        <a:t>Алгебра, физика, история  все н/а</a:t>
                      </a:r>
                    </a:p>
                    <a:p>
                      <a:r>
                        <a:rPr lang="ru-RU" baseline="0" dirty="0" smtClean="0"/>
                        <a:t>История, общество н/а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предметов</a:t>
                      </a:r>
                    </a:p>
                    <a:p>
                      <a:r>
                        <a:rPr lang="ru-RU" dirty="0" smtClean="0"/>
                        <a:t>6 предметов</a:t>
                      </a:r>
                    </a:p>
                    <a:p>
                      <a:r>
                        <a:rPr lang="ru-RU" dirty="0" smtClean="0"/>
                        <a:t>Литература, общество,</a:t>
                      </a:r>
                      <a:r>
                        <a:rPr lang="ru-RU" baseline="0" dirty="0" smtClean="0"/>
                        <a:t> русский</a:t>
                      </a:r>
                    </a:p>
                    <a:p>
                      <a:r>
                        <a:rPr lang="ru-RU" baseline="0" dirty="0" smtClean="0"/>
                        <a:t>Физика</a:t>
                      </a:r>
                    </a:p>
                    <a:p>
                      <a:r>
                        <a:rPr lang="ru-RU" baseline="0" dirty="0" smtClean="0"/>
                        <a:t>Литература</a:t>
                      </a:r>
                    </a:p>
                    <a:p>
                      <a:r>
                        <a:rPr lang="ru-RU" baseline="0" dirty="0" smtClean="0"/>
                        <a:t>Все н/а</a:t>
                      </a:r>
                    </a:p>
                    <a:p>
                      <a:r>
                        <a:rPr lang="ru-RU" baseline="0" dirty="0" smtClean="0"/>
                        <a:t>Литература</a:t>
                      </a:r>
                    </a:p>
                    <a:p>
                      <a:r>
                        <a:rPr lang="ru-RU" baseline="0" dirty="0" smtClean="0"/>
                        <a:t>География н/а, физика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2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/>
              <a:t>Неуспевающие </a:t>
            </a:r>
            <a:r>
              <a:rPr lang="ru-RU" dirty="0" smtClean="0"/>
              <a:t>– 42(3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074915"/>
              </p:ext>
            </p:extLst>
          </p:nvPr>
        </p:nvGraphicFramePr>
        <p:xfrm>
          <a:off x="1403648" y="1600200"/>
          <a:ext cx="7283152" cy="339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01328"/>
                <a:gridCol w="1978992"/>
                <a:gridCol w="4402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</a:p>
                    <a:p>
                      <a:r>
                        <a:rPr lang="ru-RU" dirty="0" smtClean="0"/>
                        <a:t>История, общество, физика</a:t>
                      </a:r>
                    </a:p>
                    <a:p>
                      <a:r>
                        <a:rPr lang="ru-RU" dirty="0" smtClean="0"/>
                        <a:t>Биология, химия</a:t>
                      </a:r>
                    </a:p>
                    <a:p>
                      <a:r>
                        <a:rPr lang="ru-RU" dirty="0" smtClean="0"/>
                        <a:t>История</a:t>
                      </a:r>
                    </a:p>
                    <a:p>
                      <a:r>
                        <a:rPr lang="ru-RU" dirty="0" smtClean="0"/>
                        <a:t>Литература</a:t>
                      </a:r>
                    </a:p>
                    <a:p>
                      <a:r>
                        <a:rPr lang="ru-RU" dirty="0" smtClean="0"/>
                        <a:t>4 предмета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</a:p>
                    <a:p>
                      <a:r>
                        <a:rPr lang="ru-RU" dirty="0" smtClean="0"/>
                        <a:t>Биология, химия</a:t>
                      </a:r>
                    </a:p>
                    <a:p>
                      <a:r>
                        <a:rPr lang="ru-RU" dirty="0" smtClean="0"/>
                        <a:t>Биология, </a:t>
                      </a:r>
                      <a:r>
                        <a:rPr lang="ru-RU" dirty="0" err="1" smtClean="0"/>
                        <a:t>обж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44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0512" y="1052736"/>
            <a:ext cx="7211144" cy="4525963"/>
          </a:xfrm>
        </p:spPr>
        <p:txBody>
          <a:bodyPr/>
          <a:lstStyle/>
          <a:p>
            <a:r>
              <a:rPr lang="ru-RU" sz="2800" dirty="0" smtClean="0"/>
              <a:t>4</a:t>
            </a:r>
            <a:r>
              <a:rPr lang="en-US" sz="2800" dirty="0"/>
              <a:t>2</a:t>
            </a:r>
            <a:r>
              <a:rPr lang="ru-RU" sz="2800" dirty="0" smtClean="0"/>
              <a:t> выпускника</a:t>
            </a:r>
            <a:r>
              <a:rPr lang="en-US" sz="2800" dirty="0" smtClean="0"/>
              <a:t> (-1 </a:t>
            </a:r>
            <a:r>
              <a:rPr lang="ru-RU" sz="2800" dirty="0" smtClean="0"/>
              <a:t>УО)</a:t>
            </a:r>
          </a:p>
          <a:p>
            <a:r>
              <a:rPr lang="ru-RU" sz="2800" dirty="0" smtClean="0"/>
              <a:t>4 учащихся с ОВЗ</a:t>
            </a:r>
          </a:p>
          <a:p>
            <a:r>
              <a:rPr lang="ru-RU" sz="2800" dirty="0" smtClean="0"/>
              <a:t>Предметы по выбору</a:t>
            </a:r>
          </a:p>
          <a:p>
            <a:r>
              <a:rPr lang="ru-RU" sz="2800" dirty="0" smtClean="0"/>
              <a:t>Обществознание-34 человека (15/19)</a:t>
            </a:r>
          </a:p>
          <a:p>
            <a:r>
              <a:rPr lang="ru-RU" sz="2800" dirty="0" smtClean="0"/>
              <a:t>Информатика-24 человека (8/16)</a:t>
            </a:r>
          </a:p>
          <a:p>
            <a:r>
              <a:rPr lang="ru-RU" sz="2800" dirty="0" smtClean="0"/>
              <a:t>Биология-4человека (0/4)</a:t>
            </a:r>
          </a:p>
          <a:p>
            <a:r>
              <a:rPr lang="ru-RU" sz="2800" dirty="0" smtClean="0"/>
              <a:t>География-12 человек (11/1)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4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обучающимися, </a:t>
            </a:r>
            <a:b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испытывающих трудности в обучении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923182" y="1435439"/>
            <a:ext cx="6192688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/>
              <a:t>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занятия с обучающимися.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с родителями.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 психолога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ПМПК</a:t>
            </a:r>
          </a:p>
          <a:p>
            <a:pPr eaLnBrk="1" hangingPunct="1"/>
            <a:endParaRPr lang="ru-RU" altLang="ru-RU" sz="1800" dirty="0">
              <a:cs typeface="Calibri" panose="020F0502020204030204" pitchFamily="34" charset="0"/>
            </a:endParaRP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15364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110854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1621171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141077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958464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4739589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2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обучающихся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2022-2023 учебном году в основной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308221"/>
              </p:ext>
            </p:extLst>
          </p:nvPr>
        </p:nvGraphicFramePr>
        <p:xfrm>
          <a:off x="952093" y="974009"/>
          <a:ext cx="7940387" cy="56214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71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05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68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6883"/>
                <a:gridCol w="679019"/>
                <a:gridCol w="1660263"/>
                <a:gridCol w="2165561"/>
              </a:tblGrid>
              <a:tr h="436592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начало года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2400" b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2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92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5-й класс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25/25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23(+1-2)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22(+2-2)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46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22/22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23(+1)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22(+1-1)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36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21/21 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6519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20/23  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19(-1)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23(+1)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34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208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8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128792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четверть 202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962512" y="789128"/>
            <a:ext cx="8035200" cy="540059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заседании ШМО проанализировать результаты </a:t>
            </a:r>
            <a:r>
              <a:rPr lang="en-US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четверти,  определить способы, приемы и методы, способствующие повышению качества знаний по предметам, имеющих отрицательную динамику. </a:t>
            </a:r>
            <a:endParaRPr lang="ru-RU" alt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особый контроль взять посещаемость учащихся по субботам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Учителям-предметникам, классным руководителям, продолжить проведение и контроль индивидуальных дополнительных занятий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разъяснительную, просветительскую и профилактическую работу с обучающимися и родителями с целью повышения мотивации к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обучению.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Сдать в учебную часть уведомления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учащихся для участия в защите проектов, руководителям МО запланировать дату проведения и сообщить в учебную часть вместе со  списком участников</a:t>
            </a:r>
            <a:endParaRPr lang="ru-RU" altLang="ru-RU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388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23689"/>
            <a:ext cx="463588" cy="63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74" y="656538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58" y="1882282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34" y="2517669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21" y="3537783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3" y="5085184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en-US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</a:t>
            </a:r>
            <a:r>
              <a:rPr lang="ru-RU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161277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ОТВЕТСТВЕННО ОТНОСИТСЯ К СДАЧЕ ОТЧЕТОВ, КАК СОДЕРЖАНИЕ, ТАК И СВОЕВРЕМЕННОСТЬ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!!!!!!!!!!!!!!!!!!!!!!!!!!!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01208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080566"/>
              </p:ext>
            </p:extLst>
          </p:nvPr>
        </p:nvGraphicFramePr>
        <p:xfrm>
          <a:off x="755575" y="332656"/>
          <a:ext cx="7965269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Отличник-2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003021"/>
              </p:ext>
            </p:extLst>
          </p:nvPr>
        </p:nvGraphicFramePr>
        <p:xfrm>
          <a:off x="1547664" y="1124744"/>
          <a:ext cx="6552728" cy="16433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51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29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4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9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14400" y="2780928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 отличник-0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378154"/>
              </p:ext>
            </p:extLst>
          </p:nvPr>
        </p:nvGraphicFramePr>
        <p:xfrm>
          <a:off x="1619672" y="3775050"/>
          <a:ext cx="6552728" cy="10296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четв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Хорошисты -9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908592"/>
              </p:ext>
            </p:extLst>
          </p:nvPr>
        </p:nvGraphicFramePr>
        <p:xfrm>
          <a:off x="416224" y="894730"/>
          <a:ext cx="8280920" cy="39428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/>
                <a:gridCol w="4320480"/>
              </a:tblGrid>
              <a:tr h="3051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четверть (9)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четверть (8)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 обучающегося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четверть (9)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Резерв-5 в 1 четверти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49170"/>
              </p:ext>
            </p:extLst>
          </p:nvPr>
        </p:nvGraphicFramePr>
        <p:xfrm>
          <a:off x="1151620" y="4234236"/>
          <a:ext cx="7560840" cy="177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2736304"/>
                <a:gridCol w="3816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ФИО</a:t>
                      </a:r>
                      <a:r>
                        <a:rPr lang="ru-RU" sz="2000" baseline="0" dirty="0" smtClean="0"/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ФИО</a:t>
                      </a:r>
                      <a:r>
                        <a:rPr lang="ru-RU" sz="2000" baseline="0" dirty="0" smtClean="0"/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5б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</a:p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529208" y="3255975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Резерв-3 во 2 четверти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9018"/>
              </p:ext>
            </p:extLst>
          </p:nvPr>
        </p:nvGraphicFramePr>
        <p:xfrm>
          <a:off x="1218531" y="1111597"/>
          <a:ext cx="7560840" cy="1811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1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0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Русский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6б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математика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18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271307"/>
              </p:ext>
            </p:extLst>
          </p:nvPr>
        </p:nvGraphicFramePr>
        <p:xfrm>
          <a:off x="755576" y="2276872"/>
          <a:ext cx="7560840" cy="27131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/>
                <a:gridCol w="3024336"/>
                <a:gridCol w="3600400"/>
              </a:tblGrid>
              <a:tr h="421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Русский язык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3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История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6б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алгебра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43565" y="404664"/>
            <a:ext cx="53747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 </a:t>
            </a:r>
            <a:r>
              <a:rPr lang="ru-RU" sz="44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4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четверти</a:t>
            </a:r>
            <a:endParaRPr lang="ru-RU" sz="44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907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Неуспевающие-55(1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3074"/>
              </p:ext>
            </p:extLst>
          </p:nvPr>
        </p:nvGraphicFramePr>
        <p:xfrm>
          <a:off x="1259632" y="692696"/>
          <a:ext cx="7560840" cy="22638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Неуспевающие-55(1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382507"/>
              </p:ext>
            </p:extLst>
          </p:nvPr>
        </p:nvGraphicFramePr>
        <p:xfrm>
          <a:off x="1259632" y="692696"/>
          <a:ext cx="7560840" cy="12797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6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687</Words>
  <Application>Microsoft Office PowerPoint</Application>
  <PresentationFormat>Экран (4:3)</PresentationFormat>
  <Paragraphs>313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Comic Sans MS</vt:lpstr>
      <vt:lpstr>Mistral</vt:lpstr>
      <vt:lpstr>Times New Roman</vt:lpstr>
      <vt:lpstr>Тема Office</vt:lpstr>
      <vt:lpstr>Презентация PowerPoint</vt:lpstr>
      <vt:lpstr>Количество обучающихся  в 2022-2023 учебном году в основной школе</vt:lpstr>
      <vt:lpstr>Презентация PowerPoint</vt:lpstr>
      <vt:lpstr>Отличник-2</vt:lpstr>
      <vt:lpstr>Хорошисты -9</vt:lpstr>
      <vt:lpstr>Резерв-5 в 1 четверти</vt:lpstr>
      <vt:lpstr>Презентация PowerPoint</vt:lpstr>
      <vt:lpstr>Неуспевающие-55(1 четв)</vt:lpstr>
      <vt:lpstr>Неуспевающие-55(1 четв)</vt:lpstr>
      <vt:lpstr>Неуспевающие-55(1 четв)</vt:lpstr>
      <vt:lpstr>Неуспевающие – 58 (2 четв)</vt:lpstr>
      <vt:lpstr>Неуспевающие – 58 (2 четв)</vt:lpstr>
      <vt:lpstr>Неуспевающие – 58 (2 четв)</vt:lpstr>
      <vt:lpstr>Неуспевающие – 58 (2 четв)</vt:lpstr>
      <vt:lpstr>Неуспевающие – 43 (3 четв)</vt:lpstr>
      <vt:lpstr>Неуспевающие – 43 (3 четв)</vt:lpstr>
      <vt:lpstr>Неуспевающие – 42(3 четв)</vt:lpstr>
      <vt:lpstr>ОГЭ</vt:lpstr>
      <vt:lpstr>Работа с обучающимися,  испытывающих трудности в обучении</vt:lpstr>
      <vt:lpstr>Задачи на IV четверть 2022-2023 уч. год</vt:lpstr>
      <vt:lpstr>Задачи на IVчетверть 2022-2023 уч.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Учетная запись Майкрософт</cp:lastModifiedBy>
  <cp:revision>122</cp:revision>
  <dcterms:created xsi:type="dcterms:W3CDTF">2014-11-07T17:01:55Z</dcterms:created>
  <dcterms:modified xsi:type="dcterms:W3CDTF">2023-04-03T14:05:09Z</dcterms:modified>
</cp:coreProperties>
</file>