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74" r:id="rId2"/>
    <p:sldId id="282" r:id="rId3"/>
    <p:sldId id="257" r:id="rId4"/>
    <p:sldId id="258" r:id="rId5"/>
    <p:sldId id="260" r:id="rId6"/>
    <p:sldId id="276" r:id="rId7"/>
    <p:sldId id="279" r:id="rId8"/>
    <p:sldId id="277" r:id="rId9"/>
    <p:sldId id="28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748" y="18864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четверть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2023-2024 учебного года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992519"/>
            <a:ext cx="7480448" cy="4224872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856" y="2306989"/>
            <a:ext cx="7740352" cy="437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3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f3.ppt-online.org/files3/slide/p/pW1cM0ZjAI4qwbSQJo7zafdrEiFLgumyx326se/slide-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1"/>
            <a:ext cx="6336704" cy="474634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1520" y="4581128"/>
            <a:ext cx="864096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 Интерес к учению появляется только тогда, когда есть вдохновение, рождающееся от успеха»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Василий Александрович Сухомлинский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26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548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410180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  начальной школы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четверти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2023-2024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уч. года</a:t>
            </a:r>
            <a:endParaRPr lang="ru-RU" alt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9550" y="1340768"/>
          <a:ext cx="8136906" cy="3399028"/>
        </p:xfrm>
        <a:graphic>
          <a:graphicData uri="http://schemas.openxmlformats.org/drawingml/2006/table">
            <a:tbl>
              <a:tblPr/>
              <a:tblGrid>
                <a:gridCol w="2173256"/>
                <a:gridCol w="514959"/>
                <a:gridCol w="680515"/>
                <a:gridCol w="679600"/>
                <a:gridCol w="680515"/>
                <a:gridCol w="773811"/>
                <a:gridCol w="773811"/>
                <a:gridCol w="911012"/>
                <a:gridCol w="949427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en-US" sz="2000" b="1" dirty="0" smtClean="0">
                        <a:solidFill>
                          <a:srgbClr val="365F9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четверти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en-US" sz="2000" b="1" dirty="0" smtClean="0">
                        <a:solidFill>
                          <a:srgbClr val="365F9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en-US" sz="2000" b="1" dirty="0" smtClean="0">
                        <a:solidFill>
                          <a:srgbClr val="365F9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13520" y="836712"/>
            <a:ext cx="813690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Итого за отчётный период с 09.01.2024 по 23.03.2024 прибыло учеников: 8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Итого за отчётный период с 09.01.2024 по 23.03.2024 выбыло учеников: 7</a:t>
            </a:r>
            <a:br>
              <a:rPr lang="ru-RU" sz="3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48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48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48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376590"/>
            <a:ext cx="56704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начальной школе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55058"/>
              </p:ext>
            </p:extLst>
          </p:nvPr>
        </p:nvGraphicFramePr>
        <p:xfrm>
          <a:off x="251520" y="1397000"/>
          <a:ext cx="8424935" cy="4346669"/>
        </p:xfrm>
        <a:graphic>
          <a:graphicData uri="http://schemas.openxmlformats.org/drawingml/2006/table">
            <a:tbl>
              <a:tblPr/>
              <a:tblGrid>
                <a:gridCol w="720080"/>
                <a:gridCol w="1152128"/>
                <a:gridCol w="3240360"/>
                <a:gridCol w="1697285"/>
                <a:gridCol w="821622"/>
                <a:gridCol w="793460"/>
              </a:tblGrid>
              <a:tr h="735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%  усп-ти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32,14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36,84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4;</a:t>
                      </a:r>
                      <a:r>
                        <a:rPr lang="ru-RU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29,41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27,27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5; 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31,1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17" marR="35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332656"/>
            <a:ext cx="48098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lang="ru-RU" sz="2400" b="1" dirty="0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«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lang="ru-RU" sz="2400" b="1" dirty="0" smtClean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ru-RU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60848"/>
            <a:ext cx="3361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Резерв ( учащиеся «3»)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201181"/>
              </p:ext>
            </p:extLst>
          </p:nvPr>
        </p:nvGraphicFramePr>
        <p:xfrm>
          <a:off x="683568" y="908720"/>
          <a:ext cx="7776864" cy="907860"/>
        </p:xfrm>
        <a:graphic>
          <a:graphicData uri="http://schemas.openxmlformats.org/drawingml/2006/table">
            <a:tbl>
              <a:tblPr/>
              <a:tblGrid>
                <a:gridCol w="1943607"/>
                <a:gridCol w="1944419"/>
                <a:gridCol w="1944419"/>
                <a:gridCol w="194441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*****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949956"/>
              </p:ext>
            </p:extLst>
          </p:nvPr>
        </p:nvGraphicFramePr>
        <p:xfrm>
          <a:off x="683569" y="2847403"/>
          <a:ext cx="7920880" cy="1523811"/>
        </p:xfrm>
        <a:graphic>
          <a:graphicData uri="http://schemas.openxmlformats.org/drawingml/2006/table">
            <a:tbl>
              <a:tblPr/>
              <a:tblGrid>
                <a:gridCol w="1979599"/>
                <a:gridCol w="1980427"/>
                <a:gridCol w="1980427"/>
                <a:gridCol w="198042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Винник С.В.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усский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3 чел.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50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980728"/>
          <a:ext cx="8280920" cy="4707255"/>
        </p:xfrm>
        <a:graphic>
          <a:graphicData uri="http://schemas.openxmlformats.org/drawingml/2006/table">
            <a:tbl>
              <a:tblPr/>
              <a:tblGrid>
                <a:gridCol w="3067208"/>
                <a:gridCol w="1652073"/>
                <a:gridCol w="1641253"/>
                <a:gridCol w="192038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2023-2024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2023-2024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2023-2024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142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22,78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27,18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97,62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94,63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99,17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11560" y="222703"/>
            <a:ext cx="689272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Сравнительный анализ учебной деятельности по четвертям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0824" y="219998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b="1" dirty="0"/>
              <a:t>Сравнительный анализ учебной деятельности по годам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9" y="1044126"/>
          <a:ext cx="8280919" cy="4707255"/>
        </p:xfrm>
        <a:graphic>
          <a:graphicData uri="http://schemas.openxmlformats.org/drawingml/2006/table">
            <a:tbl>
              <a:tblPr/>
              <a:tblGrid>
                <a:gridCol w="2636088"/>
                <a:gridCol w="1882243"/>
                <a:gridCol w="1881294"/>
                <a:gridCol w="188129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III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2021-2022 учебного года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III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-202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2023-2024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23,58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19,53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91,1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96,66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99,17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33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36712"/>
            <a:ext cx="810459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РЕКОМЕНДАЦИИ: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Руководителям методических объединений отслеживать эффективные методы и формы обучения, направленные  на повышение качества образования и проводить круглые столы по обмену опытом.</a:t>
            </a:r>
          </a:p>
          <a:p>
            <a:pPr marL="342900" indent="-342900">
              <a:buAutoNum type="arabicPeriod" startAt="2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Проводить более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родуктивную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работу по вовлечению родителей в учебно-образовательный процесс.</a:t>
            </a:r>
          </a:p>
          <a:p>
            <a:pPr marL="342900" indent="-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В планировании уроков преимущественно использовать активные формы обучения( парные, групповые, проектные,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системно-деятельностные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дискуссии).</a:t>
            </a:r>
          </a:p>
          <a:p>
            <a:pPr marL="342900" indent="-34290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418</Words>
  <Application>Microsoft Office PowerPoint</Application>
  <PresentationFormat>Экран (4:3)</PresentationFormat>
  <Paragraphs>215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User</cp:lastModifiedBy>
  <cp:revision>23</cp:revision>
  <dcterms:created xsi:type="dcterms:W3CDTF">2023-11-28T20:28:39Z</dcterms:created>
  <dcterms:modified xsi:type="dcterms:W3CDTF">2024-04-05T13:49:00Z</dcterms:modified>
</cp:coreProperties>
</file>