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69" r:id="rId4"/>
    <p:sldId id="270" r:id="rId5"/>
    <p:sldId id="271" r:id="rId6"/>
    <p:sldId id="275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2019-2020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8521" y="299646"/>
            <a:ext cx="71218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обучающихся в начальной школе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860030"/>
              </p:ext>
            </p:extLst>
          </p:nvPr>
        </p:nvGraphicFramePr>
        <p:xfrm>
          <a:off x="467543" y="1052734"/>
          <a:ext cx="7412864" cy="4921632"/>
        </p:xfrm>
        <a:graphic>
          <a:graphicData uri="http://schemas.openxmlformats.org/drawingml/2006/table">
            <a:tbl>
              <a:tblPr firstRow="1" firstCol="1" bandRow="1"/>
              <a:tblGrid>
                <a:gridCol w="1856549"/>
                <a:gridCol w="592462"/>
                <a:gridCol w="619961"/>
                <a:gridCol w="619128"/>
                <a:gridCol w="619961"/>
                <a:gridCol w="704955"/>
                <a:gridCol w="704955"/>
                <a:gridCol w="829948"/>
                <a:gridCol w="864945"/>
              </a:tblGrid>
              <a:tr h="899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99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года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Выбыло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четверти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-26431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06047"/>
              </p:ext>
            </p:extLst>
          </p:nvPr>
        </p:nvGraphicFramePr>
        <p:xfrm>
          <a:off x="179512" y="764704"/>
          <a:ext cx="8300550" cy="5286256"/>
        </p:xfrm>
        <a:graphic>
          <a:graphicData uri="http://schemas.openxmlformats.org/drawingml/2006/table">
            <a:tbl>
              <a:tblPr firstRow="1" firstCol="1" bandRow="1"/>
              <a:tblGrid>
                <a:gridCol w="1368152"/>
                <a:gridCol w="1440160"/>
                <a:gridCol w="1512168"/>
                <a:gridCol w="1865845"/>
                <a:gridCol w="938926"/>
                <a:gridCol w="1175299"/>
              </a:tblGrid>
              <a:tr h="312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Хорошисты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Неуспевающие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усп-ти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493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29,63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7 чел.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92,38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27,36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09738" y="158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732661"/>
              </p:ext>
            </p:extLst>
          </p:nvPr>
        </p:nvGraphicFramePr>
        <p:xfrm>
          <a:off x="107503" y="980728"/>
          <a:ext cx="7848873" cy="4600258"/>
        </p:xfrm>
        <a:graphic>
          <a:graphicData uri="http://schemas.openxmlformats.org/drawingml/2006/table">
            <a:tbl>
              <a:tblPr firstRow="1" firstCol="1" bandRow="1"/>
              <a:tblGrid>
                <a:gridCol w="1284360"/>
                <a:gridCol w="1712482"/>
                <a:gridCol w="2069248"/>
                <a:gridCol w="278278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 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ученика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Кокарева О.В.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Шахмарданова Л.Г.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Англ.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Чеканова А.А.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4-б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Волобуева О.И.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чел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28219"/>
            <a:ext cx="78341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учебной деятельности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14240"/>
              </p:ext>
            </p:extLst>
          </p:nvPr>
        </p:nvGraphicFramePr>
        <p:xfrm>
          <a:off x="107504" y="1182326"/>
          <a:ext cx="7992888" cy="4136136"/>
        </p:xfrm>
        <a:graphic>
          <a:graphicData uri="http://schemas.openxmlformats.org/drawingml/2006/table">
            <a:tbl>
              <a:tblPr firstRow="1" firstCol="1" bandRow="1"/>
              <a:tblGrid>
                <a:gridCol w="2871303"/>
                <a:gridCol w="2417766"/>
                <a:gridCol w="2703819"/>
              </a:tblGrid>
              <a:tr h="5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учебного года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учебного года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 на конец четверти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учащихся,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подлежащих аттестации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 качества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21,43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27,36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 успеваемости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92,38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аттестовано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успевают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Хорошисты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7704856" cy="556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Внеурочная деятельность: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ноябре проведена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Неделя по окружающему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миру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целью развития познавательных и творческих способностей обучающихся. В рамках предметной недели учителями начальной школы были подготовлены и проведены следующие мероприятия: КВН, «Что, где, когда», «Умники и умницы», классный час, интеллектуальная игра.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декабре был проведен конкурс проектных работ среди учащихся начальной школы. Ребята рассказывали о своих проектах, показывали результаты работы по проекту. Следует обратить внимание педагогов на способность детей говорить перед аудиторией, преодолевать волнение, ответственно готовиться к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выступлению.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Вниманию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учащихся была представлена выставка лучших творческих работ.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риняли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дистанционной олимпиаде по русскому языку «Русский медвежонок».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488832" cy="517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935"/>
              </a:spcAft>
              <a:buAutoNum type="arabicPeriod"/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Учителям продолжить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над повышением качества обучения и степени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учащихся,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строить методическую работу по предупреждению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пробелов в знаниях обучающихся.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родолжать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внедрение в практику приемов преподавания, способствующих развитию логического мышления, уделять особое внимание целенаправленному повторению ключевых тем курса, предусмотренных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учебной программой.</a:t>
            </a:r>
          </a:p>
          <a:p>
            <a:pPr marL="342900" lvl="0" indent="-342900">
              <a:lnSpc>
                <a:spcPct val="115000"/>
              </a:lnSpc>
              <a:spcAft>
                <a:spcPts val="935"/>
              </a:spcAft>
              <a:buAutoNum type="arabicPeriod"/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Продумать занимательные формы дополнительных занятий с целью повышения их результативности и мотивации слабоуспевающих обучающихся к учебной деятельности.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935"/>
              </a:spcAft>
              <a:buAutoNum type="arabicPeriod"/>
              <a:tabLst>
                <a:tab pos="457200" algn="l"/>
              </a:tabLst>
            </a:pPr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итоги успеваемости учащихся за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четверть, выработать взаимные меры по сохранению и повышению качества обученности учащихся.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</TotalTime>
  <Words>428</Words>
  <Application>Microsoft Office PowerPoint</Application>
  <PresentationFormat>Экран (4:3)</PresentationFormat>
  <Paragraphs>177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KAB24</cp:lastModifiedBy>
  <cp:revision>48</cp:revision>
  <dcterms:created xsi:type="dcterms:W3CDTF">2015-11-05T21:46:34Z</dcterms:created>
  <dcterms:modified xsi:type="dcterms:W3CDTF">2020-01-24T11:28:09Z</dcterms:modified>
</cp:coreProperties>
</file>