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7"/>
  </p:notesMasterIdLst>
  <p:sldIdLst>
    <p:sldId id="256" r:id="rId2"/>
    <p:sldId id="257" r:id="rId3"/>
    <p:sldId id="269" r:id="rId4"/>
    <p:sldId id="270" r:id="rId5"/>
    <p:sldId id="27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77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EF31E5-0628-4263-A051-3D2C5FB463F3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AC79AB-FEBB-40F3-B390-8A9E0A8E56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186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548680"/>
            <a:ext cx="8280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ИТОГИ УЧЕБНОЙ РАБОТЫ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НАЧАЛЬНОЙ ШКОЛЫ ЗА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ЧЕТВЕРТЬ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484784"/>
            <a:ext cx="8109594" cy="458020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75856" y="6309320"/>
            <a:ext cx="2475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2022-2023 учебный год</a:t>
            </a:r>
            <a:endParaRPr lang="ru-RU" b="1" dirty="0"/>
          </a:p>
        </p:txBody>
      </p:sp>
      <p:pic>
        <p:nvPicPr>
          <p:cNvPr id="5" name="Рисунок 4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984" y="1637184"/>
            <a:ext cx="8109594" cy="4580207"/>
          </a:xfrm>
          <a:prstGeom prst="rect">
            <a:avLst/>
          </a:prstGeom>
        </p:spPr>
      </p:pic>
      <p:pic>
        <p:nvPicPr>
          <p:cNvPr id="6" name="Рисунок 5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4406" y="1628800"/>
            <a:ext cx="8109594" cy="45802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28272" y="84203"/>
            <a:ext cx="738240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Движение обучающихся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начальной школы</a:t>
            </a: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kumimoji="0" lang="en-US" altLang="ru-RU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четверти 2021-2022 уч. года</a:t>
            </a:r>
            <a:endParaRPr kumimoji="0" lang="ru-RU" alt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52538" y="37179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252538" y="3261281"/>
            <a:ext cx="963725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4601843"/>
              </p:ext>
            </p:extLst>
          </p:nvPr>
        </p:nvGraphicFramePr>
        <p:xfrm>
          <a:off x="628271" y="1157097"/>
          <a:ext cx="8048186" cy="4206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15665"/>
                <a:gridCol w="643240"/>
                <a:gridCol w="673095"/>
                <a:gridCol w="672190"/>
                <a:gridCol w="673095"/>
                <a:gridCol w="765374"/>
                <a:gridCol w="765374"/>
                <a:gridCol w="901078"/>
                <a:gridCol w="939075"/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Классы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1-а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2-а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2-б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3-а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3-б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4-а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4-б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Итого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859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На начало года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26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17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18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25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20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28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26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160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005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На начало четверти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29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18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18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25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20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27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26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163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46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прибыло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-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-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-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-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-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272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выбыло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-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-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       -1 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5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005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На конец четверти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29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18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17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25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20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26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26-1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160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99592" y="120005"/>
            <a:ext cx="716805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Успеваемость, качество знаний по классам</a:t>
            </a:r>
            <a:endParaRPr kumimoji="0" lang="ru-RU" alt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60488" y="16097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9201342"/>
              </p:ext>
            </p:extLst>
          </p:nvPr>
        </p:nvGraphicFramePr>
        <p:xfrm>
          <a:off x="611560" y="1196752"/>
          <a:ext cx="8064895" cy="47721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6924"/>
                <a:gridCol w="789650"/>
                <a:gridCol w="2397357"/>
                <a:gridCol w="2281607"/>
                <a:gridCol w="798360"/>
                <a:gridCol w="770997"/>
              </a:tblGrid>
              <a:tr h="1865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Класс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Учитель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81" marR="331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Отличники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81" marR="331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Хорошисты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81" marR="331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Неуспевающие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81" marR="331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%  усп-ти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81" marR="331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%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кач-ва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81" marR="33181" marT="0" marB="0"/>
                </a:tc>
              </a:tr>
              <a:tr h="5596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2-а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81" marR="331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81" marR="331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5 </a:t>
                      </a:r>
                      <a:r>
                        <a:rPr lang="ru-RU" sz="1400" dirty="0">
                          <a:effectLst/>
                        </a:rPr>
                        <a:t>чел</a:t>
                      </a:r>
                      <a:r>
                        <a:rPr lang="ru-RU" sz="1400" dirty="0" smtClean="0">
                          <a:effectLst/>
                        </a:rPr>
                        <a:t>.</a:t>
                      </a:r>
                      <a:endParaRPr lang="ru-RU" sz="1400" dirty="0">
                        <a:effectLst/>
                      </a:endParaRPr>
                    </a:p>
                  </a:txBody>
                  <a:tcPr marL="33181" marR="331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81" marR="331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81" marR="331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27,78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81" marR="33181" marT="0" marB="0"/>
                </a:tc>
              </a:tr>
              <a:tr h="4663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2-б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81" marR="331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81" marR="331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4 </a:t>
                      </a:r>
                      <a:r>
                        <a:rPr lang="ru-RU" sz="1400" dirty="0">
                          <a:effectLst/>
                        </a:rPr>
                        <a:t>чел.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81" marR="331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</a:t>
                      </a:r>
                      <a:r>
                        <a:rPr lang="ru-RU" sz="1400" baseline="0" dirty="0" smtClean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-н/а </a:t>
                      </a:r>
                      <a:r>
                        <a:rPr lang="ru-RU" sz="1400" dirty="0">
                          <a:effectLst/>
                        </a:rPr>
                        <a:t>по всем предметам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81" marR="331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94,12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81" marR="331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23,53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81" marR="33181" marT="0" marB="0"/>
                </a:tc>
              </a:tr>
              <a:tr h="5596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3-а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81" marR="331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81" marR="331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5 чел.</a:t>
                      </a:r>
                      <a:endParaRPr lang="ru-RU" sz="1400" dirty="0">
                        <a:effectLst/>
                      </a:endParaRPr>
                    </a:p>
                  </a:txBody>
                  <a:tcPr marL="33181" marR="331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1- </a:t>
                      </a:r>
                      <a:r>
                        <a:rPr lang="ru-RU" sz="1400" dirty="0">
                          <a:effectLst/>
                        </a:rPr>
                        <a:t>н/а по 10 </a:t>
                      </a:r>
                      <a:r>
                        <a:rPr lang="ru-RU" sz="1400" dirty="0" smtClean="0">
                          <a:effectLst/>
                        </a:rPr>
                        <a:t>предметам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1-н/а по болезни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1-английский</a:t>
                      </a:r>
                      <a:r>
                        <a:rPr lang="ru-RU" sz="1400" baseline="0" dirty="0" smtClean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 язык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81" marR="331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88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81" marR="331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81" marR="33181" marT="0" marB="0"/>
                </a:tc>
              </a:tr>
              <a:tr h="4663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3-б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81" marR="331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81" marR="331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4 </a:t>
                      </a:r>
                      <a:r>
                        <a:rPr lang="ru-RU" sz="1400" dirty="0">
                          <a:effectLst/>
                        </a:rPr>
                        <a:t>чел.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81" marR="331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1-н/а </a:t>
                      </a:r>
                      <a:r>
                        <a:rPr lang="ru-RU" sz="1400" dirty="0">
                          <a:effectLst/>
                        </a:rPr>
                        <a:t>по всем предметам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81" marR="331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95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81" marR="331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81" marR="33181" marT="0" marB="0"/>
                </a:tc>
              </a:tr>
              <a:tr h="3731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4-а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81" marR="331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81" marR="331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3 </a:t>
                      </a:r>
                      <a:r>
                        <a:rPr lang="ru-RU" sz="1400" dirty="0">
                          <a:effectLst/>
                        </a:rPr>
                        <a:t>чел</a:t>
                      </a:r>
                      <a:r>
                        <a:rPr lang="ru-RU" sz="1400" dirty="0" smtClean="0">
                          <a:effectLst/>
                        </a:rPr>
                        <a:t>.</a:t>
                      </a:r>
                      <a:endParaRPr lang="ru-RU" sz="1400" dirty="0">
                        <a:effectLst/>
                      </a:endParaRPr>
                    </a:p>
                  </a:txBody>
                  <a:tcPr marL="33181" marR="331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81" marR="331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81" marR="331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11,54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81" marR="33181" marT="0" marB="0"/>
                </a:tc>
              </a:tr>
              <a:tr h="6529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4-б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81" marR="331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81" marR="331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6 чел.</a:t>
                      </a:r>
                      <a:endParaRPr lang="ru-RU" sz="1400" dirty="0">
                        <a:effectLst/>
                      </a:endParaRPr>
                    </a:p>
                  </a:txBody>
                  <a:tcPr marL="33181" marR="331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1-рус.ский</a:t>
                      </a:r>
                      <a:r>
                        <a:rPr lang="ru-RU" sz="1400" baseline="0" dirty="0" smtClean="0">
                          <a:effectLst/>
                        </a:rPr>
                        <a:t>  </a:t>
                      </a:r>
                      <a:r>
                        <a:rPr lang="ru-RU" sz="1400" dirty="0" smtClean="0">
                          <a:effectLst/>
                        </a:rPr>
                        <a:t>язык</a:t>
                      </a:r>
                      <a:endParaRPr lang="ru-RU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1-русский</a:t>
                      </a:r>
                      <a:r>
                        <a:rPr lang="ru-RU" sz="1400" baseline="0" dirty="0" smtClean="0">
                          <a:effectLst/>
                        </a:rPr>
                        <a:t>  </a:t>
                      </a:r>
                      <a:r>
                        <a:rPr lang="ru-RU" sz="1400" dirty="0" smtClean="0">
                          <a:effectLst/>
                        </a:rPr>
                        <a:t>язык   </a:t>
                      </a:r>
                      <a:endParaRPr lang="ru-RU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</a:t>
                      </a:r>
                      <a:r>
                        <a:rPr lang="ru-RU" sz="1400" baseline="0" dirty="0" smtClean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–русский</a:t>
                      </a:r>
                      <a:r>
                        <a:rPr lang="ru-RU" sz="1400" baseline="0" dirty="0" smtClean="0">
                          <a:effectLst/>
                        </a:rPr>
                        <a:t>  </a:t>
                      </a:r>
                      <a:r>
                        <a:rPr lang="ru-RU" sz="1400" dirty="0" smtClean="0">
                          <a:effectLst/>
                        </a:rPr>
                        <a:t>язык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81" marR="331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88,46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81" marR="331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23,08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81" marR="33181" marT="0" marB="0"/>
                </a:tc>
              </a:tr>
              <a:tr h="1865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Итого: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81" marR="331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II</a:t>
                      </a:r>
                      <a:r>
                        <a:rPr lang="ru-RU" sz="1400">
                          <a:effectLst/>
                        </a:rPr>
                        <a:t> четверть-0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81" marR="331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27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81" marR="331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81" marR="331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94,26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81" marR="331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17,31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81" marR="3318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95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907704" y="173985"/>
            <a:ext cx="526028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Резерв (учащиеся с одной «3») 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257306"/>
              </p:ext>
            </p:extLst>
          </p:nvPr>
        </p:nvGraphicFramePr>
        <p:xfrm>
          <a:off x="467544" y="980728"/>
          <a:ext cx="8280920" cy="28392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70230"/>
                <a:gridCol w="2070230"/>
                <a:gridCol w="2070230"/>
                <a:gridCol w="207023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Класс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Ф.И. ученика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Предмет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Учитель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35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2-а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1</a:t>
                      </a:r>
                      <a:endParaRPr lang="ru-RU" sz="1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Английский язык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76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3-а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Английский язык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97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4-а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Английский язык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9705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4-б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u="none" strike="noStrike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Родной язык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8600" algn="l"/>
                          <a:tab pos="449580" algn="l"/>
                        </a:tabLs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97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Математика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Итого: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8 чел.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102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268760"/>
            <a:ext cx="77768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Рекомендации:</a:t>
            </a:r>
          </a:p>
          <a:p>
            <a:r>
              <a:rPr lang="ru-RU" dirty="0"/>
              <a:t>1</a:t>
            </a:r>
            <a:r>
              <a:rPr lang="ru-RU" dirty="0" smtClean="0"/>
              <a:t>.</a:t>
            </a:r>
            <a:r>
              <a:rPr lang="ru-RU" dirty="0"/>
              <a:t>  Всем классным руководителям, учителям – предметникам усилить индивидуальную работу с обучающимися, имеющими по одной «4» и по одной «3» в четверти.</a:t>
            </a:r>
          </a:p>
          <a:p>
            <a:r>
              <a:rPr lang="ru-RU" dirty="0"/>
              <a:t>2</a:t>
            </a:r>
            <a:r>
              <a:rPr lang="ru-RU" dirty="0" smtClean="0"/>
              <a:t>. </a:t>
            </a:r>
            <a:r>
              <a:rPr lang="ru-RU" dirty="0"/>
              <a:t>Руководителю ШМО, заместителям директора запланировать и осуществить посещение уроков с целью изучения качества проведения индивидуальной работы с обучающимися, объективного оценивания обучающихся.</a:t>
            </a:r>
          </a:p>
          <a:p>
            <a:r>
              <a:rPr lang="ru-RU" dirty="0"/>
              <a:t>3</a:t>
            </a:r>
            <a:r>
              <a:rPr lang="ru-RU" dirty="0" smtClean="0"/>
              <a:t>. </a:t>
            </a:r>
            <a:r>
              <a:rPr lang="ru-RU" dirty="0"/>
              <a:t>Классным руководителям вести дневники успеваемости и посещаемости. Еженедельно информировать родителей об успеваемости и посещаемости учебных занятий, письменно уведомить родителей обучающихся, имеющих неудовлетворительные оценки или </a:t>
            </a:r>
            <a:r>
              <a:rPr lang="ru-RU" dirty="0" err="1"/>
              <a:t>неаттестацию</a:t>
            </a:r>
            <a:r>
              <a:rPr lang="ru-RU" dirty="0"/>
              <a:t> за 2 четверть, о факте </a:t>
            </a:r>
            <a:r>
              <a:rPr lang="ru-RU" dirty="0" err="1"/>
              <a:t>неосвоения</a:t>
            </a:r>
            <a:r>
              <a:rPr lang="ru-RU" dirty="0"/>
              <a:t> ими базового стандарта по предметам.</a:t>
            </a:r>
          </a:p>
          <a:p>
            <a:r>
              <a:rPr lang="ru-RU" dirty="0"/>
              <a:t>4</a:t>
            </a:r>
            <a:r>
              <a:rPr lang="ru-RU" dirty="0" smtClean="0"/>
              <a:t> </a:t>
            </a:r>
            <a:r>
              <a:rPr lang="ru-RU" dirty="0"/>
              <a:t>. Рассмотреть на заседании школьного МО итоги 2 четверти и включить в план работы на 3 четверть мероприятия, способствующие повышению качества знаний и качественной подготовки обучающихся 4 классов к ВПР.</a:t>
            </a:r>
          </a:p>
        </p:txBody>
      </p:sp>
    </p:spTree>
    <p:extLst>
      <p:ext uri="{BB962C8B-B14F-4D97-AF65-F5344CB8AC3E}">
        <p14:creationId xmlns:p14="http://schemas.microsoft.com/office/powerpoint/2010/main" val="20723703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455</TotalTime>
  <Words>218</Words>
  <Application>Microsoft Office PowerPoint</Application>
  <PresentationFormat>Экран (4:3)</PresentationFormat>
  <Paragraphs>150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60</cp:revision>
  <dcterms:created xsi:type="dcterms:W3CDTF">2015-11-05T21:46:34Z</dcterms:created>
  <dcterms:modified xsi:type="dcterms:W3CDTF">2023-02-21T13:32:23Z</dcterms:modified>
</cp:coreProperties>
</file>