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75" r:id="rId2"/>
    <p:sldId id="274" r:id="rId3"/>
    <p:sldId id="257" r:id="rId4"/>
    <p:sldId id="280" r:id="rId5"/>
    <p:sldId id="282" r:id="rId6"/>
    <p:sldId id="261" r:id="rId7"/>
    <p:sldId id="283" r:id="rId8"/>
    <p:sldId id="287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29" autoAdjust="0"/>
    <p:restoredTop sz="94660"/>
  </p:normalViewPr>
  <p:slideViewPr>
    <p:cSldViewPr>
      <p:cViewPr varScale="1">
        <p:scale>
          <a:sx n="103" d="100"/>
          <a:sy n="103" d="100"/>
        </p:scale>
        <p:origin x="-183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12.11.2024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4" name="Рисунок 3" descr="2366_21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88640"/>
            <a:ext cx="5184576" cy="370616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932041" y="548680"/>
            <a:ext cx="421196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ПОВЕСТКА ПЕДСОВЕТА:</a:t>
            </a:r>
          </a:p>
          <a:p>
            <a:pPr marL="342900" indent="-342900">
              <a:buAutoNum type="arabicPeriod"/>
            </a:pPr>
            <a:r>
              <a:rPr lang="ru-RU" sz="2000" dirty="0" smtClean="0"/>
              <a:t>Организация и проведение школьной олимпиады.</a:t>
            </a:r>
          </a:p>
          <a:p>
            <a:pPr marL="342900" indent="-342900"/>
            <a:r>
              <a:rPr lang="ru-RU" sz="2000" dirty="0" smtClean="0"/>
              <a:t>2. Адаптация обучающихся 1-х и 5-х классов.</a:t>
            </a:r>
          </a:p>
          <a:p>
            <a:pPr marL="342900" indent="-342900"/>
            <a:r>
              <a:rPr lang="ru-RU" sz="2000" dirty="0" smtClean="0"/>
              <a:t>3. Итоги  УВР И ВР за </a:t>
            </a:r>
            <a:r>
              <a:rPr lang="en-US" sz="2000" dirty="0" smtClean="0"/>
              <a:t>I</a:t>
            </a:r>
            <a:r>
              <a:rPr lang="ru-RU" sz="2000" dirty="0" smtClean="0"/>
              <a:t> четверть.</a:t>
            </a:r>
            <a:endParaRPr lang="ru-RU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899592" y="4365104"/>
            <a:ext cx="66602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Производственная учеба:</a:t>
            </a:r>
          </a:p>
          <a:p>
            <a:pPr marL="342900" indent="-342900">
              <a:buAutoNum type="arabicPeriod"/>
            </a:pPr>
            <a:r>
              <a:rPr lang="ru-RU" sz="2400" dirty="0" smtClean="0"/>
              <a:t>Организация методической работы в школе.</a:t>
            </a:r>
          </a:p>
          <a:p>
            <a:pPr marL="342900" indent="-342900"/>
            <a:r>
              <a:rPr lang="ru-RU" sz="2400" dirty="0" smtClean="0"/>
              <a:t>2. Проект « Школа </a:t>
            </a:r>
            <a:r>
              <a:rPr lang="ru-RU" sz="2400" dirty="0" err="1" smtClean="0"/>
              <a:t>Минпросвещения</a:t>
            </a:r>
            <a:r>
              <a:rPr lang="ru-RU" sz="2400" dirty="0" smtClean="0"/>
              <a:t> России»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9748" y="188640"/>
            <a:ext cx="82809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ИТОГИ УЧЕБНОЙ РАБОТЫ 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НАЧАЛЬНОЙ  ШКОЛЫ 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четверть 2024-2025 учебного года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484784"/>
            <a:ext cx="8109594" cy="4580207"/>
          </a:xfrm>
          <a:prstGeom prst="rect">
            <a:avLst/>
          </a:prstGeom>
        </p:spPr>
      </p:pic>
      <p:pic>
        <p:nvPicPr>
          <p:cNvPr id="5" name="Рисунок 4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984" y="1992519"/>
            <a:ext cx="7480448" cy="4224872"/>
          </a:xfrm>
          <a:prstGeom prst="rect">
            <a:avLst/>
          </a:prstGeom>
        </p:spPr>
      </p:pic>
      <p:pic>
        <p:nvPicPr>
          <p:cNvPr id="6" name="Рисунок 5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30856" y="2306989"/>
            <a:ext cx="7740352" cy="4371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139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54868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475656" y="410180"/>
            <a:ext cx="63367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Движение обучающихся  начальной школы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</a:t>
            </a:r>
            <a:r>
              <a:rPr lang="en-US" altLang="ru-RU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четверти </a:t>
            </a:r>
            <a:r>
              <a:rPr lang="ru-RU" altLang="ru-RU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2024-2025 </a:t>
            </a: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уч. года</a:t>
            </a:r>
            <a:endParaRPr lang="ru-RU" altLang="ru-RU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7490618"/>
              </p:ext>
            </p:extLst>
          </p:nvPr>
        </p:nvGraphicFramePr>
        <p:xfrm>
          <a:off x="899590" y="1268762"/>
          <a:ext cx="7704859" cy="4058193"/>
        </p:xfrm>
        <a:graphic>
          <a:graphicData uri="http://schemas.openxmlformats.org/drawingml/2006/table">
            <a:tbl>
              <a:tblPr/>
              <a:tblGrid>
                <a:gridCol w="1368154"/>
                <a:gridCol w="648072"/>
                <a:gridCol w="576064"/>
                <a:gridCol w="625849"/>
                <a:gridCol w="622805"/>
                <a:gridCol w="633014"/>
                <a:gridCol w="548783"/>
                <a:gridCol w="593885"/>
                <a:gridCol w="576064"/>
                <a:gridCol w="629012"/>
                <a:gridCol w="883157"/>
              </a:tblGrid>
              <a:tr h="137248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Классы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1-а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1-б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1кк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2-а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2-б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3-а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3кк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4-а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4-б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Итого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51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 начало года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19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365F91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145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7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Прибыло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77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Выбыло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365F9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05113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На конец четверти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31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21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144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251520" y="1052736"/>
            <a:ext cx="8352928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Итого за отчётный период с 02.09.2024 по 28.10.2024 прибыло учеников: 8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2828836"/>
            <a:ext cx="82809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Итого за отчётный период с 02.09.2024 по 28.10.2024 выбыло учеников: 4</a:t>
            </a:r>
            <a:br>
              <a:rPr lang="ru-RU" sz="36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3906561"/>
              </p:ext>
            </p:extLst>
          </p:nvPr>
        </p:nvGraphicFramePr>
        <p:xfrm>
          <a:off x="251519" y="1268760"/>
          <a:ext cx="8640960" cy="3256796"/>
        </p:xfrm>
        <a:graphic>
          <a:graphicData uri="http://schemas.openxmlformats.org/drawingml/2006/table">
            <a:tbl>
              <a:tblPr/>
              <a:tblGrid>
                <a:gridCol w="1099288"/>
                <a:gridCol w="1221623"/>
                <a:gridCol w="2320051"/>
                <a:gridCol w="2320051"/>
                <a:gridCol w="854619"/>
                <a:gridCol w="825328"/>
              </a:tblGrid>
              <a:tr h="4025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Учитель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Отличники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Хорошисты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Неуспевающие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%  усп-ти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%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кач-ва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64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3-а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6;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19,35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518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4-а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7 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33,3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388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4-б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Calibri"/>
                          <a:cs typeface="Times New Roman"/>
                        </a:rPr>
                        <a:t>19,05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2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ИТОГО: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17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Calibri"/>
                          <a:cs typeface="Times New Roman"/>
                        </a:rPr>
                        <a:t>100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Calibri"/>
                          <a:cs typeface="Times New Roman"/>
                        </a:rPr>
                        <a:t>24,32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899592" y="476672"/>
            <a:ext cx="62719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Успеваемость, качество знаний по начальной школе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835696" y="476672"/>
            <a:ext cx="354892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Резерв (учащиеся с одной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 :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1519900"/>
              </p:ext>
            </p:extLst>
          </p:nvPr>
        </p:nvGraphicFramePr>
        <p:xfrm>
          <a:off x="611560" y="1628800"/>
          <a:ext cx="7704857" cy="2548592"/>
        </p:xfrm>
        <a:graphic>
          <a:graphicData uri="http://schemas.openxmlformats.org/drawingml/2006/table">
            <a:tbl>
              <a:tblPr/>
              <a:tblGrid>
                <a:gridCol w="1008112"/>
                <a:gridCol w="2232248"/>
                <a:gridCol w="2626239"/>
                <a:gridCol w="1838258"/>
              </a:tblGrid>
              <a:tr h="4082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Класс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Ф.И. ученика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Предмет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Учитель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878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3-а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******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Родной русский язык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Кокарева О.В.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41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4-б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latin typeface="Times New Roman"/>
                          <a:ea typeface="Calibri"/>
                          <a:cs typeface="Times New Roman"/>
                        </a:rPr>
                        <a:t>******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Русский язык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Calibri"/>
                          <a:cs typeface="Times New Roman"/>
                        </a:rPr>
                        <a:t>Висаитова Д.А.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8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latin typeface="Times New Roman"/>
                          <a:ea typeface="Calibri"/>
                          <a:cs typeface="Times New Roman"/>
                        </a:rPr>
                        <a:t>Итого:</a:t>
                      </a:r>
                      <a:endParaRPr lang="ru-RU" sz="2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5640" marR="6564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23528" y="1196752"/>
          <a:ext cx="8136903" cy="4101084"/>
        </p:xfrm>
        <a:graphic>
          <a:graphicData uri="http://schemas.openxmlformats.org/drawingml/2006/table">
            <a:tbl>
              <a:tblPr/>
              <a:tblGrid>
                <a:gridCol w="3152668"/>
                <a:gridCol w="1706499"/>
                <a:gridCol w="1707424"/>
                <a:gridCol w="1570312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 четверть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2022-2023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учебного года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 четверть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2023-2024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учебного года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 четверть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2024-2025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учебного года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учащихся на конец четверти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161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145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144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Количество учащихся,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подлежащих аттестации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98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79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72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%  качества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18,37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22,78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24,32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%  успеваемости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97,27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97,62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Не аттестовано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Не успевают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Отличники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0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Хорошисты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1043608" y="404664"/>
            <a:ext cx="5871223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7635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Сравнительный анализ учебной деятельности по годам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27635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332656"/>
            <a:ext cx="8352928" cy="6278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Выводы и рекомендации: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Учителям продолжить индивидуальную работу с обучающимися, имеющими низкие учебные результаты.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Проводить постоянно разъяснительную, просветительскую или профилактическую работу с обучающимися и родителями с целью повышения мотивации к обучению.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Продолжить систематическую профилактическую работу с обучающимися, склонными к пропускам уроков без уважительной причины.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Учителям  необходимо активизировать работу над повышением качества обучения и степени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обученности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учащихся, грамотно строить методическую работу по предупреждению пробелов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знаниях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учащихся с целью повышения качества обучения, уделять особое внимание целенаправленному повторению ключевых тем курса, предусмотренных государственной программой.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264</TotalTime>
  <Words>392</Words>
  <Application>Microsoft Office PowerPoint</Application>
  <PresentationFormat>Экран (4:3)</PresentationFormat>
  <Paragraphs>167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Elena</dc:creator>
  <cp:lastModifiedBy>User</cp:lastModifiedBy>
  <cp:revision>20</cp:revision>
  <dcterms:created xsi:type="dcterms:W3CDTF">2023-11-28T20:28:39Z</dcterms:created>
  <dcterms:modified xsi:type="dcterms:W3CDTF">2024-11-12T13:08:35Z</dcterms:modified>
</cp:coreProperties>
</file>