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9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982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1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43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112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03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75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80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56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72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04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55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80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475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2022-2023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272" y="84203"/>
            <a:ext cx="73824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начальной школы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en-US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</a:t>
            </a:r>
            <a:r>
              <a:rPr kumimoji="0" lang="en-US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-202</a:t>
            </a:r>
            <a:r>
              <a:rPr kumimoji="0" lang="en-US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уч. года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452098"/>
              </p:ext>
            </p:extLst>
          </p:nvPr>
        </p:nvGraphicFramePr>
        <p:xfrm>
          <a:off x="395534" y="1484784"/>
          <a:ext cx="8496945" cy="3785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8057"/>
                <a:gridCol w="679106"/>
                <a:gridCol w="710626"/>
                <a:gridCol w="709670"/>
                <a:gridCol w="710626"/>
                <a:gridCol w="808050"/>
                <a:gridCol w="808050"/>
                <a:gridCol w="951322"/>
                <a:gridCol w="991438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Классы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Итого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85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 начало года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17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26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26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158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 начало четверти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29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18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17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25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25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161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6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прибыло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-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-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73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выбыло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-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      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На конец четверти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18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17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23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24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156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941763"/>
              </p:ext>
            </p:extLst>
          </p:nvPr>
        </p:nvGraphicFramePr>
        <p:xfrm>
          <a:off x="323528" y="764704"/>
          <a:ext cx="8424936" cy="5689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2768"/>
                <a:gridCol w="1303496"/>
                <a:gridCol w="1584176"/>
                <a:gridCol w="2825074"/>
                <a:gridCol w="834003"/>
                <a:gridCol w="805419"/>
              </a:tblGrid>
              <a:tr h="266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Класс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Учитель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Отличники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Хорошисты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Неуспевающие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  усп-ти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кач-ва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451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2-а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2 чел.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11,11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399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2-б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 чел.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-н/а </a:t>
                      </a:r>
                      <a:r>
                        <a:rPr lang="ru-RU" sz="2000" dirty="0">
                          <a:effectLst/>
                        </a:rPr>
                        <a:t>по </a:t>
                      </a:r>
                      <a:r>
                        <a:rPr lang="ru-RU" sz="2000" dirty="0" err="1">
                          <a:effectLst/>
                        </a:rPr>
                        <a:t>англ.яз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94,12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11,76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561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3-а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5</a:t>
                      </a:r>
                      <a:endParaRPr lang="ru-RU" sz="2000" dirty="0">
                        <a:effectLst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26,09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6655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3-б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 чел.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r>
                        <a:rPr lang="ru-RU" sz="2000" baseline="0" dirty="0" smtClean="0">
                          <a:effectLst/>
                        </a:rPr>
                        <a:t> - 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ОМ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- </a:t>
                      </a:r>
                      <a:r>
                        <a:rPr lang="ru-RU" sz="1600" dirty="0" smtClean="0">
                          <a:effectLst/>
                        </a:rPr>
                        <a:t>н/а </a:t>
                      </a:r>
                      <a:r>
                        <a:rPr lang="ru-RU" sz="1600" dirty="0">
                          <a:effectLst/>
                        </a:rPr>
                        <a:t>по всем предметам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5249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4-а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 чел.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23,08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4-б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 чел</a:t>
                      </a:r>
                      <a:r>
                        <a:rPr lang="ru-RU" sz="2000" dirty="0" smtClean="0">
                          <a:effectLst/>
                        </a:rPr>
                        <a:t>.</a:t>
                      </a:r>
                      <a:endParaRPr lang="ru-RU" sz="2000" dirty="0">
                        <a:effectLst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-</a:t>
                      </a:r>
                      <a:r>
                        <a:rPr lang="ru-RU" sz="2000" dirty="0" err="1" smtClean="0">
                          <a:effectLst/>
                        </a:rPr>
                        <a:t>матем</a:t>
                      </a:r>
                      <a:r>
                        <a:rPr lang="ru-RU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95,83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20,83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  <a:tr h="266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ИТОГО: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96,66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19,53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354" marR="4735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7704" y="173985"/>
            <a:ext cx="52602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Резерв (учащиеся с одной «3»)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961873"/>
              </p:ext>
            </p:extLst>
          </p:nvPr>
        </p:nvGraphicFramePr>
        <p:xfrm>
          <a:off x="539552" y="1484784"/>
          <a:ext cx="8064896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224"/>
                <a:gridCol w="2016224"/>
                <a:gridCol w="3816424"/>
                <a:gridCol w="21602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Класс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Ф.И. ученика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Предмет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1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2-а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3</a:t>
                      </a:r>
                      <a:endParaRPr lang="ru-RU" sz="2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Английский язык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7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3</a:t>
                      </a:r>
                      <a:endParaRPr lang="ru-RU" sz="2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Английский язык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5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3-а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2</a:t>
                      </a:r>
                      <a:endParaRPr lang="ru-RU" sz="2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Английский язык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70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4-б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Русский язык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endParaRPr lang="ru-RU" sz="20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797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Английский язык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8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Итого: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10 чел.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-161964"/>
            <a:ext cx="8247451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Сравнительный анализ учебной деятельности по четвертям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967509"/>
              </p:ext>
            </p:extLst>
          </p:nvPr>
        </p:nvGraphicFramePr>
        <p:xfrm>
          <a:off x="367726" y="836712"/>
          <a:ext cx="8275260" cy="5288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08130"/>
                <a:gridCol w="1728192"/>
                <a:gridCol w="1760452"/>
                <a:gridCol w="187848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</a:t>
                      </a:r>
                      <a:r>
                        <a:rPr lang="ru-RU" sz="1800" dirty="0">
                          <a:effectLst/>
                        </a:rPr>
                        <a:t> 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2022-2023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учебного года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II</a:t>
                      </a:r>
                      <a:r>
                        <a:rPr lang="ru-RU" sz="1800" dirty="0">
                          <a:effectLst/>
                        </a:rPr>
                        <a:t> 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2022-2023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учебного года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III</a:t>
                      </a:r>
                      <a:r>
                        <a:rPr lang="ru-RU" sz="1800">
                          <a:effectLst/>
                        </a:rPr>
                        <a:t> 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2022-2023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учебного года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Количество </a:t>
                      </a:r>
                      <a:r>
                        <a:rPr lang="ru-RU" sz="1800" dirty="0">
                          <a:effectLst/>
                        </a:rPr>
                        <a:t>учащихся на конец четверти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16</a:t>
                      </a:r>
                      <a:r>
                        <a:rPr lang="en-US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161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Количество учащихся,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подлежащих аттестации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128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%  качества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18,37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20,45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19,53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%  успеваемости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97,27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9</a:t>
                      </a:r>
                      <a:r>
                        <a:rPr lang="en-US" sz="1800" dirty="0">
                          <a:effectLst/>
                        </a:rPr>
                        <a:t>4</a:t>
                      </a:r>
                      <a:r>
                        <a:rPr lang="ru-RU" sz="1800" dirty="0">
                          <a:effectLst/>
                        </a:rPr>
                        <a:t>,2</a:t>
                      </a:r>
                      <a:r>
                        <a:rPr lang="en-US" sz="1800" dirty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96,66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Не аттестовано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Не успевают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Отличники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Хорошисты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55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167800"/>
              </p:ext>
            </p:extLst>
          </p:nvPr>
        </p:nvGraphicFramePr>
        <p:xfrm>
          <a:off x="539552" y="908720"/>
          <a:ext cx="8136906" cy="4797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8472"/>
                <a:gridCol w="1707216"/>
                <a:gridCol w="1891085"/>
                <a:gridCol w="189013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III </a:t>
                      </a:r>
                      <a:r>
                        <a:rPr lang="ru-RU" sz="1800" dirty="0">
                          <a:effectLst/>
                        </a:rPr>
                        <a:t>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2020-2021 учебного года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III </a:t>
                      </a:r>
                      <a:r>
                        <a:rPr lang="ru-RU" sz="1800" dirty="0">
                          <a:effectLst/>
                        </a:rPr>
                        <a:t>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2021-2022 учебного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III </a:t>
                      </a:r>
                      <a:r>
                        <a:rPr lang="ru-RU" sz="1800">
                          <a:effectLst/>
                        </a:rPr>
                        <a:t>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202</a:t>
                      </a:r>
                      <a:r>
                        <a:rPr lang="en-US" sz="1800">
                          <a:effectLst/>
                        </a:rPr>
                        <a:t>2</a:t>
                      </a:r>
                      <a:r>
                        <a:rPr lang="ru-RU" sz="1800">
                          <a:effectLst/>
                        </a:rPr>
                        <a:t>-202</a:t>
                      </a:r>
                      <a:r>
                        <a:rPr lang="en-US" sz="1800">
                          <a:effectLst/>
                        </a:rPr>
                        <a:t>3 </a:t>
                      </a:r>
                      <a:r>
                        <a:rPr lang="ru-RU" sz="1800">
                          <a:effectLst/>
                        </a:rPr>
                        <a:t>учебного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Количество учащихся на конец четверти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156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Количество учащихся,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подлежащих аттестации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119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128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%  качества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27,75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23,58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19,53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%  успеваемости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93,35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91,1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96,66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Не аттестовано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Не успевают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Отличники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Хорошисты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30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28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24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260648"/>
            <a:ext cx="81369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Сравнительный анализ учебной деятельности по годам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4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28835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На заседании ШМО проанализировать результаты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четверти, определить приемы и методы, способствующие повышению качества обучения.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2.Классным руководителям в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четверти взять под особый контроль успеваемость учащихся, имеющих в четверти одну «3» и «4».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3.Совершенствовать качество проведения уроков, применяя новые, современные подходы, как к содержательной части уроков, так и к выбору образовательных технологий, эффективных методов преподавания.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4.Обеспечить индивидуальный и дифференцированный подход при организации самостоятельной работы на уроке, контроля усвоения знаний учащимися по отдельным темам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(включать посильные индивидуальные задания слабоуспевающим ученикам).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 Продолжить мониторинг пропусков уроков обучающимися без уважительной причины.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6.Проинформировать родителей об итогах 3 четверти 2022-2023 учебного года. 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6783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433</Words>
  <Application>Microsoft Office PowerPoint</Application>
  <PresentationFormat>Экран (4:3)</PresentationFormat>
  <Paragraphs>241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65</cp:revision>
  <dcterms:created xsi:type="dcterms:W3CDTF">2015-11-05T21:46:34Z</dcterms:created>
  <dcterms:modified xsi:type="dcterms:W3CDTF">2023-03-29T15:05:23Z</dcterms:modified>
</cp:coreProperties>
</file>