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77" r:id="rId4"/>
    <p:sldId id="269" r:id="rId5"/>
    <p:sldId id="278" r:id="rId6"/>
    <p:sldId id="272" r:id="rId7"/>
    <p:sldId id="271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F31E5-0628-4263-A051-3D2C5FB463F3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C79AB-FEBB-40F3-B390-8A9E0A8E5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8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C79AB-FEBB-40F3-B390-8A9E0A8E56B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95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ШКОЛЫ ЗА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ЧЕТВЕРТЬ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5856" y="6309320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202</a:t>
            </a:r>
            <a:r>
              <a:rPr lang="en-US" b="1" dirty="0" smtClean="0"/>
              <a:t>1</a:t>
            </a:r>
            <a:r>
              <a:rPr lang="ru-RU" b="1" dirty="0" smtClean="0"/>
              <a:t>-2022 учебный год</a:t>
            </a:r>
            <a:endParaRPr lang="ru-RU" b="1" dirty="0"/>
          </a:p>
        </p:txBody>
      </p:sp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637184"/>
            <a:ext cx="8109594" cy="4580207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4406" y="1628800"/>
            <a:ext cx="8109594" cy="45802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28272" y="84203"/>
            <a:ext cx="73824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начальной школы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en-US" altLang="ru-RU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четверти 2021-2022 </a:t>
            </a:r>
            <a:r>
              <a:rPr kumimoji="0" lang="ru-RU" altLang="ru-RU" sz="28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года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2538" y="3717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52538" y="3261281"/>
            <a:ext cx="9637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715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7" y="1340768"/>
          <a:ext cx="8424938" cy="2944368"/>
        </p:xfrm>
        <a:graphic>
          <a:graphicData uri="http://schemas.openxmlformats.org/drawingml/2006/table">
            <a:tbl>
              <a:tblPr/>
              <a:tblGrid>
                <a:gridCol w="2110022"/>
                <a:gridCol w="673351"/>
                <a:gridCol w="704604"/>
                <a:gridCol w="703656"/>
                <a:gridCol w="704604"/>
                <a:gridCol w="801203"/>
                <a:gridCol w="801203"/>
                <a:gridCol w="943260"/>
                <a:gridCol w="9830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Классы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начало четверти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Прибыло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Выбыло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365F9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На конец четверти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043608" y="476672"/>
            <a:ext cx="6121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отчетный период прибыло: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9428"/>
              </p:ext>
            </p:extLst>
          </p:nvPr>
        </p:nvGraphicFramePr>
        <p:xfrm>
          <a:off x="539552" y="1628800"/>
          <a:ext cx="8136904" cy="1962912"/>
        </p:xfrm>
        <a:graphic>
          <a:graphicData uri="http://schemas.openxmlformats.org/drawingml/2006/table">
            <a:tbl>
              <a:tblPr/>
              <a:tblGrid>
                <a:gridCol w="1949026"/>
                <a:gridCol w="618787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Ф И обучающегося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1-а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2-а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03648" y="4013284"/>
            <a:ext cx="77403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отчетный период выбыло: 0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592" y="120005"/>
            <a:ext cx="71680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классам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0488" y="1609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473984"/>
              </p:ext>
            </p:extLst>
          </p:nvPr>
        </p:nvGraphicFramePr>
        <p:xfrm>
          <a:off x="251520" y="764705"/>
          <a:ext cx="8712967" cy="5315400"/>
        </p:xfrm>
        <a:graphic>
          <a:graphicData uri="http://schemas.openxmlformats.org/drawingml/2006/table">
            <a:tbl>
              <a:tblPr/>
              <a:tblGrid>
                <a:gridCol w="658963"/>
                <a:gridCol w="997221"/>
                <a:gridCol w="3096344"/>
                <a:gridCol w="2422856"/>
                <a:gridCol w="732182"/>
                <a:gridCol w="805401"/>
              </a:tblGrid>
              <a:tr h="461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Отличники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Хорошисты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Неуспевающие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endParaRPr lang="en-US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усп-ти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кач-ва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2-а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80,95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19,05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2-б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24,14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91,1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23,58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980" marR="42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5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011843"/>
              </p:ext>
            </p:extLst>
          </p:nvPr>
        </p:nvGraphicFramePr>
        <p:xfrm>
          <a:off x="395535" y="1196752"/>
          <a:ext cx="8424936" cy="1261872"/>
        </p:xfrm>
        <a:graphic>
          <a:graphicData uri="http://schemas.openxmlformats.org/drawingml/2006/table">
            <a:tbl>
              <a:tblPr/>
              <a:tblGrid>
                <a:gridCol w="1080121"/>
                <a:gridCol w="2376264"/>
                <a:gridCol w="2862097"/>
                <a:gridCol w="210645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Ф.И. ученика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Окружающий мир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Кокарева О.В.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1 чел.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972492"/>
              </p:ext>
            </p:extLst>
          </p:nvPr>
        </p:nvGraphicFramePr>
        <p:xfrm>
          <a:off x="395535" y="3284984"/>
          <a:ext cx="8424936" cy="1682496"/>
        </p:xfrm>
        <a:graphic>
          <a:graphicData uri="http://schemas.openxmlformats.org/drawingml/2006/table">
            <a:tbl>
              <a:tblPr/>
              <a:tblGrid>
                <a:gridCol w="1172166"/>
                <a:gridCol w="2212211"/>
                <a:gridCol w="2016224"/>
                <a:gridCol w="30243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Ф.И. ученика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3-а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Русский язык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Шахмарданова Л.Г.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Умашева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Г.А.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2 чел.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187624" y="2708920"/>
            <a:ext cx="46639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Резерв (учащиеся с одной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32656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Резерв отличников (учащиеся с одной </a:t>
            </a:r>
            <a:r>
              <a:rPr lang="ru-RU" sz="24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</a:t>
            </a:r>
            <a:r>
              <a:rPr lang="ru-RU" sz="24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»</a:t>
            </a:r>
            <a:r>
              <a:rPr lang="en-US" sz="24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)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 </a:t>
            </a:r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0"/>
            <a:ext cx="6835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Неуспевающие по итогам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692896"/>
              </p:ext>
            </p:extLst>
          </p:nvPr>
        </p:nvGraphicFramePr>
        <p:xfrm>
          <a:off x="179512" y="836712"/>
          <a:ext cx="8496944" cy="5047488"/>
        </p:xfrm>
        <a:graphic>
          <a:graphicData uri="http://schemas.openxmlformats.org/drawingml/2006/table">
            <a:tbl>
              <a:tblPr/>
              <a:tblGrid>
                <a:gridCol w="1036350"/>
                <a:gridCol w="2107405"/>
                <a:gridCol w="3742275"/>
                <a:gridCol w="1610914"/>
              </a:tblGrid>
              <a:tr h="201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Ф.И. ученика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Предмет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Учитель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</a:tr>
              <a:tr h="805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2-а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Чтение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Математика, чтение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Математика, ОМ, русский язык, чтение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Математика, ОМ, русский язык, чтение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Громова И.А.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2-б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Н/а по  10 предметам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Прошлякова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К.В.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3-б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***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Н/а по болезни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Английский язык, русский язык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Н/а по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болезни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Умашева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Г.А.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Пак Е.П.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учеников:  «2»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-7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чел.; н/а -4 чел. (по болезни).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679" marR="656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0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12775"/>
            <a:ext cx="856895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учебной деятельности </a:t>
            </a:r>
            <a:r>
              <a:rPr lang="ru-RU" alt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четвертям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0851"/>
            <a:ext cx="36099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645526"/>
              </p:ext>
            </p:extLst>
          </p:nvPr>
        </p:nvGraphicFramePr>
        <p:xfrm>
          <a:off x="323528" y="1052736"/>
          <a:ext cx="8424935" cy="4907280"/>
        </p:xfrm>
        <a:graphic>
          <a:graphicData uri="http://schemas.openxmlformats.org/drawingml/2006/table">
            <a:tbl>
              <a:tblPr/>
              <a:tblGrid>
                <a:gridCol w="2937423"/>
                <a:gridCol w="1660125"/>
                <a:gridCol w="2040252"/>
                <a:gridCol w="178713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2021-2022 учебного года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II 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2021-2022 учебного года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III </a:t>
                      </a: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четверть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2021-2022 учебного года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 на конец четверти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158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161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подлежащих аттестации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%  качества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27,16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21,49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23,58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%  успеваемости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97,53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85,95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91,1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аттестовано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Не успевают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Отличники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Хорошисты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8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89248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заседании ШМО проанализировать результаты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четверти, определить приемы и методы, способствующие повышению качества обучения.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Классным руководителям  и учителям-предметникам координировать и совместно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мониторить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успеваемость и посещаемость  обучающихся.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   Классным руководителям 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-й четверти взять под  контроль успеваемость учащихся, имеющих в четверти  одну «3» и «4».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  Классным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руководителям   данные по неуспевающим предоставлять в конце каждого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месяца завучам по УВР.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   Продолжить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уроков с целью методического взаимодействия.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460</Words>
  <Application>Microsoft Office PowerPoint</Application>
  <PresentationFormat>Экран (4:3)</PresentationFormat>
  <Paragraphs>221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96</cp:revision>
  <dcterms:created xsi:type="dcterms:W3CDTF">2015-11-05T21:46:34Z</dcterms:created>
  <dcterms:modified xsi:type="dcterms:W3CDTF">2022-04-06T15:33:13Z</dcterms:modified>
</cp:coreProperties>
</file>