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74" r:id="rId5"/>
    <p:sldId id="259" r:id="rId6"/>
    <p:sldId id="271" r:id="rId7"/>
    <p:sldId id="272" r:id="rId8"/>
    <p:sldId id="275" r:id="rId9"/>
    <p:sldId id="268" r:id="rId10"/>
    <p:sldId id="277" r:id="rId11"/>
    <p:sldId id="269" r:id="rId12"/>
    <p:sldId id="276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33FF"/>
    <a:srgbClr val="B07BD7"/>
    <a:srgbClr val="C39BE1"/>
    <a:srgbClr val="D1B2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2800" b="1" i="0" u="none" strike="noStrike" baseline="0" dirty="0" smtClean="0">
                <a:effectLst/>
              </a:rPr>
              <a:t>Качество </a:t>
            </a:r>
            <a:r>
              <a:rPr lang="ru-RU" sz="2800" b="1" i="0" u="none" strike="noStrike" baseline="0" dirty="0" err="1" smtClean="0">
                <a:effectLst/>
              </a:rPr>
              <a:t>обученности</a:t>
            </a:r>
            <a:r>
              <a:rPr lang="ru-RU" sz="2800" b="1" i="0" u="none" strike="noStrike" baseline="0" dirty="0" smtClean="0">
                <a:effectLst/>
              </a:rPr>
              <a:t> </a:t>
            </a:r>
            <a:br>
              <a:rPr lang="ru-RU" sz="2800" b="1" i="0" u="none" strike="noStrike" baseline="0" dirty="0" smtClean="0">
                <a:effectLst/>
              </a:rPr>
            </a:br>
            <a:r>
              <a:rPr lang="en-US" sz="2800" b="1" i="0" u="none" strike="noStrike" baseline="0" dirty="0" smtClean="0">
                <a:effectLst/>
              </a:rPr>
              <a:t>I</a:t>
            </a:r>
            <a:r>
              <a:rPr lang="ru-RU" sz="2800" b="1" i="0" u="none" strike="noStrike" baseline="0" dirty="0" smtClean="0">
                <a:effectLst/>
              </a:rPr>
              <a:t> четверть</a:t>
            </a:r>
            <a:endParaRPr lang="ru-RU" sz="2800" dirty="0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1 четверть</c:v>
                </c:pt>
              </c:strCache>
            </c:strRef>
          </c:tx>
          <c:invertIfNegative val="0"/>
          <c:dPt>
            <c:idx val="0"/>
            <c:invertIfNegative val="0"/>
            <c:bubble3D val="0"/>
            <c:explosion val="11"/>
            <c:spPr>
              <a:solidFill>
                <a:srgbClr val="FFFF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D704-454C-ABEA-DFE57E86F413}"/>
              </c:ext>
            </c:extLst>
          </c:dPt>
          <c:dPt>
            <c:idx val="1"/>
            <c:invertIfNegative val="0"/>
            <c:bubble3D val="0"/>
            <c:explosion val="8"/>
            <c:spPr>
              <a:solidFill>
                <a:srgbClr val="FF0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D704-454C-ABEA-DFE57E86F413}"/>
              </c:ext>
            </c:extLst>
          </c:dPt>
          <c:dPt>
            <c:idx val="2"/>
            <c:invertIfNegative val="0"/>
            <c:bubble3D val="0"/>
            <c:explosion val="4"/>
            <c:spPr>
              <a:solidFill>
                <a:srgbClr val="00B05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D704-454C-ABEA-DFE57E86F413}"/>
              </c:ext>
            </c:extLst>
          </c:dPt>
          <c:dPt>
            <c:idx val="3"/>
            <c:invertIfNegative val="0"/>
            <c:bubble3D val="0"/>
            <c:explosion val="18"/>
            <c:spPr>
              <a:solidFill>
                <a:srgbClr val="00206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D704-454C-ABEA-DFE57E86F413}"/>
              </c:ext>
            </c:extLst>
          </c:dPt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на "5"</c:v>
                </c:pt>
                <c:pt idx="1">
                  <c:v>на"4" и"5"</c:v>
                </c:pt>
                <c:pt idx="2">
                  <c:v>на"3"</c:v>
                </c:pt>
                <c:pt idx="3">
                  <c:v>неуспевающие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</c:v>
                </c:pt>
                <c:pt idx="1">
                  <c:v>12</c:v>
                </c:pt>
                <c:pt idx="2">
                  <c:v>186</c:v>
                </c:pt>
                <c:pt idx="3">
                  <c:v>11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D704-454C-ABEA-DFE57E86F41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226184952"/>
        <c:axId val="226185344"/>
      </c:barChart>
      <c:catAx>
        <c:axId val="22618495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226185344"/>
        <c:crosses val="autoZero"/>
        <c:auto val="1"/>
        <c:lblAlgn val="ctr"/>
        <c:lblOffset val="100"/>
        <c:noMultiLvlLbl val="0"/>
      </c:catAx>
      <c:valAx>
        <c:axId val="22618534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226184952"/>
        <c:crosses val="autoZero"/>
        <c:crossBetween val="between"/>
      </c:valAx>
    </c:plotArea>
    <c:legend>
      <c:legendPos val="t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F93400-0ECC-4BD5-AE00-0652AFA87DC9}" type="datetimeFigureOut">
              <a:rPr lang="ru-RU" smtClean="0"/>
              <a:t>18.11.2021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B2A2B4-D7B3-4911-8E95-280C808B38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18904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B2A2B4-D7B3-4911-8E95-280C808B38F7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50070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B2A2B4-D7B3-4911-8E95-280C808B38F7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30731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B2A2B4-D7B3-4911-8E95-280C808B38F7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30731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AB0FB88-89EF-48B3-9F31-6F9283428A0C}" type="datetimeFigureOut">
              <a:rPr lang="ru-RU" smtClean="0"/>
              <a:pPr/>
              <a:t>18.11.2021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5A1AF47-FB13-4940-AE59-8A568997388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AB0FB88-89EF-48B3-9F31-6F9283428A0C}" type="datetimeFigureOut">
              <a:rPr lang="ru-RU" smtClean="0"/>
              <a:pPr/>
              <a:t>18.11.2021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5A1AF47-FB13-4940-AE59-8A568997388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AB0FB88-89EF-48B3-9F31-6F9283428A0C}" type="datetimeFigureOut">
              <a:rPr lang="ru-RU" smtClean="0"/>
              <a:pPr/>
              <a:t>18.11.2021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5A1AF47-FB13-4940-AE59-8A568997388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AB0FB88-89EF-48B3-9F31-6F9283428A0C}" type="datetimeFigureOut">
              <a:rPr lang="ru-RU" smtClean="0"/>
              <a:pPr/>
              <a:t>18.11.2021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5A1AF47-FB13-4940-AE59-8A568997388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AB0FB88-89EF-48B3-9F31-6F9283428A0C}" type="datetimeFigureOut">
              <a:rPr lang="ru-RU" smtClean="0"/>
              <a:pPr/>
              <a:t>18.11.2021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5A1AF47-FB13-4940-AE59-8A568997388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AB0FB88-89EF-48B3-9F31-6F9283428A0C}" type="datetimeFigureOut">
              <a:rPr lang="ru-RU" smtClean="0"/>
              <a:pPr/>
              <a:t>18.11.2021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5A1AF47-FB13-4940-AE59-8A568997388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AB0FB88-89EF-48B3-9F31-6F9283428A0C}" type="datetimeFigureOut">
              <a:rPr lang="ru-RU" smtClean="0"/>
              <a:pPr/>
              <a:t>18.11.2021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5A1AF47-FB13-4940-AE59-8A568997388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AB0FB88-89EF-48B3-9F31-6F9283428A0C}" type="datetimeFigureOut">
              <a:rPr lang="ru-RU" smtClean="0"/>
              <a:pPr/>
              <a:t>18.11.2021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5A1AF47-FB13-4940-AE59-8A568997388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AB0FB88-89EF-48B3-9F31-6F9283428A0C}" type="datetimeFigureOut">
              <a:rPr lang="ru-RU" smtClean="0"/>
              <a:pPr/>
              <a:t>18.11.2021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5A1AF47-FB13-4940-AE59-8A568997388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AB0FB88-89EF-48B3-9F31-6F9283428A0C}" type="datetimeFigureOut">
              <a:rPr lang="ru-RU" smtClean="0"/>
              <a:pPr/>
              <a:t>18.11.2021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5A1AF47-FB13-4940-AE59-8A568997388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AB0FB88-89EF-48B3-9F31-6F9283428A0C}" type="datetimeFigureOut">
              <a:rPr lang="ru-RU" smtClean="0"/>
              <a:pPr/>
              <a:t>18.11.2021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5A1AF47-FB13-4940-AE59-8A568997388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 userDrawn="1"/>
        </p:nvSpPr>
        <p:spPr>
          <a:xfrm>
            <a:off x="0" y="6611779"/>
            <a:ext cx="1449436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000" kern="1200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Mistral" pitchFamily="66" charset="0"/>
                <a:ea typeface="+mn-ea"/>
                <a:cs typeface="+mn-cs"/>
              </a:rPr>
              <a:t>© Фокина Лидия Петровна </a:t>
            </a:r>
            <a:endParaRPr lang="ru-RU" sz="1000" kern="1200" dirty="0">
              <a:solidFill>
                <a:schemeClr val="accent4">
                  <a:lumMod val="20000"/>
                  <a:lumOff val="80000"/>
                </a:schemeClr>
              </a:solidFill>
              <a:latin typeface="Mistral" pitchFamily="66" charset="0"/>
              <a:ea typeface="+mn-ea"/>
              <a:cs typeface="+mn-cs"/>
            </a:endParaRPr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857224" y="214290"/>
            <a:ext cx="8072494" cy="6429420"/>
          </a:xfrm>
          <a:prstGeom prst="rect">
            <a:avLst/>
          </a:prstGeom>
          <a:solidFill>
            <a:schemeClr val="bg1"/>
          </a:solidFill>
          <a:ln w="38100" cap="rnd">
            <a:solidFill>
              <a:schemeClr val="bg1">
                <a:lumMod val="65000"/>
              </a:schemeClr>
            </a:solidFill>
            <a:prstDash val="solid"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grpSp>
        <p:nvGrpSpPr>
          <p:cNvPr id="9" name="Группа 8"/>
          <p:cNvGrpSpPr/>
          <p:nvPr userDrawn="1"/>
        </p:nvGrpSpPr>
        <p:grpSpPr>
          <a:xfrm>
            <a:off x="357158" y="1000108"/>
            <a:ext cx="928662" cy="214314"/>
            <a:chOff x="2714612" y="3143248"/>
            <a:chExt cx="2857520" cy="928694"/>
          </a:xfrm>
          <a:solidFill>
            <a:srgbClr val="7030A0"/>
          </a:solidFill>
        </p:grpSpPr>
        <p:sp>
          <p:nvSpPr>
            <p:cNvPr id="10" name="Овал 9"/>
            <p:cNvSpPr/>
            <p:nvPr/>
          </p:nvSpPr>
          <p:spPr>
            <a:xfrm>
              <a:off x="4786314" y="3214686"/>
              <a:ext cx="785818" cy="785818"/>
            </a:xfrm>
            <a:prstGeom prst="ellipse">
              <a:avLst/>
            </a:prstGeom>
            <a:grpFill/>
            <a:ln>
              <a:solidFill>
                <a:schemeClr val="accent4">
                  <a:lumMod val="60000"/>
                  <a:lumOff val="4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1" name="Овал 10"/>
            <p:cNvSpPr/>
            <p:nvPr/>
          </p:nvSpPr>
          <p:spPr>
            <a:xfrm>
              <a:off x="2714612" y="3214686"/>
              <a:ext cx="785818" cy="785818"/>
            </a:xfrm>
            <a:prstGeom prst="ellipse">
              <a:avLst/>
            </a:prstGeom>
            <a:grpFill/>
            <a:ln>
              <a:solidFill>
                <a:schemeClr val="accent4">
                  <a:lumMod val="60000"/>
                  <a:lumOff val="4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2" name="Овал 11"/>
            <p:cNvSpPr/>
            <p:nvPr/>
          </p:nvSpPr>
          <p:spPr>
            <a:xfrm>
              <a:off x="4929190" y="3357562"/>
              <a:ext cx="500066" cy="500066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20000"/>
                  <a:lumOff val="8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3" name="Овал 12"/>
            <p:cNvSpPr/>
            <p:nvPr/>
          </p:nvSpPr>
          <p:spPr>
            <a:xfrm>
              <a:off x="2857488" y="3357562"/>
              <a:ext cx="500066" cy="500066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20000"/>
                  <a:lumOff val="8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4" name="Овал 13"/>
            <p:cNvSpPr/>
            <p:nvPr/>
          </p:nvSpPr>
          <p:spPr>
            <a:xfrm>
              <a:off x="3071802" y="3143248"/>
              <a:ext cx="2143140" cy="928694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15" name="Группа 14"/>
          <p:cNvGrpSpPr/>
          <p:nvPr userDrawn="1"/>
        </p:nvGrpSpPr>
        <p:grpSpPr>
          <a:xfrm>
            <a:off x="357158" y="1658925"/>
            <a:ext cx="928662" cy="214314"/>
            <a:chOff x="2714612" y="3143248"/>
            <a:chExt cx="2857520" cy="928694"/>
          </a:xfrm>
          <a:solidFill>
            <a:srgbClr val="7030A0"/>
          </a:solidFill>
        </p:grpSpPr>
        <p:sp>
          <p:nvSpPr>
            <p:cNvPr id="16" name="Овал 15"/>
            <p:cNvSpPr/>
            <p:nvPr/>
          </p:nvSpPr>
          <p:spPr>
            <a:xfrm>
              <a:off x="4786314" y="3214686"/>
              <a:ext cx="785818" cy="785818"/>
            </a:xfrm>
            <a:prstGeom prst="ellipse">
              <a:avLst/>
            </a:prstGeom>
            <a:grpFill/>
            <a:ln>
              <a:solidFill>
                <a:schemeClr val="accent4">
                  <a:lumMod val="60000"/>
                  <a:lumOff val="4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7" name="Овал 16"/>
            <p:cNvSpPr/>
            <p:nvPr/>
          </p:nvSpPr>
          <p:spPr>
            <a:xfrm>
              <a:off x="2714612" y="3214686"/>
              <a:ext cx="785818" cy="785818"/>
            </a:xfrm>
            <a:prstGeom prst="ellipse">
              <a:avLst/>
            </a:prstGeom>
            <a:grpFill/>
            <a:ln>
              <a:solidFill>
                <a:schemeClr val="accent4">
                  <a:lumMod val="60000"/>
                  <a:lumOff val="4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8" name="Овал 17"/>
            <p:cNvSpPr/>
            <p:nvPr/>
          </p:nvSpPr>
          <p:spPr>
            <a:xfrm>
              <a:off x="4929190" y="3357562"/>
              <a:ext cx="500066" cy="500066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20000"/>
                  <a:lumOff val="8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9" name="Овал 18"/>
            <p:cNvSpPr/>
            <p:nvPr/>
          </p:nvSpPr>
          <p:spPr>
            <a:xfrm>
              <a:off x="2857488" y="3357562"/>
              <a:ext cx="500066" cy="500066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20000"/>
                  <a:lumOff val="8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0" name="Овал 19"/>
            <p:cNvSpPr/>
            <p:nvPr/>
          </p:nvSpPr>
          <p:spPr>
            <a:xfrm>
              <a:off x="3071802" y="3143248"/>
              <a:ext cx="2143140" cy="928694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21" name="Группа 20"/>
          <p:cNvGrpSpPr/>
          <p:nvPr userDrawn="1"/>
        </p:nvGrpSpPr>
        <p:grpSpPr>
          <a:xfrm>
            <a:off x="357158" y="2317742"/>
            <a:ext cx="928662" cy="214314"/>
            <a:chOff x="2714612" y="3143248"/>
            <a:chExt cx="2857520" cy="928694"/>
          </a:xfrm>
          <a:solidFill>
            <a:srgbClr val="7030A0"/>
          </a:solidFill>
        </p:grpSpPr>
        <p:sp>
          <p:nvSpPr>
            <p:cNvPr id="22" name="Овал 21"/>
            <p:cNvSpPr/>
            <p:nvPr/>
          </p:nvSpPr>
          <p:spPr>
            <a:xfrm>
              <a:off x="4786314" y="3214686"/>
              <a:ext cx="785818" cy="785818"/>
            </a:xfrm>
            <a:prstGeom prst="ellipse">
              <a:avLst/>
            </a:prstGeom>
            <a:grpFill/>
            <a:ln>
              <a:solidFill>
                <a:schemeClr val="accent4">
                  <a:lumMod val="60000"/>
                  <a:lumOff val="4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3" name="Овал 22"/>
            <p:cNvSpPr/>
            <p:nvPr/>
          </p:nvSpPr>
          <p:spPr>
            <a:xfrm>
              <a:off x="2714612" y="3214686"/>
              <a:ext cx="785818" cy="785818"/>
            </a:xfrm>
            <a:prstGeom prst="ellipse">
              <a:avLst/>
            </a:prstGeom>
            <a:grpFill/>
            <a:ln>
              <a:solidFill>
                <a:schemeClr val="accent4">
                  <a:lumMod val="60000"/>
                  <a:lumOff val="4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4" name="Овал 23"/>
            <p:cNvSpPr/>
            <p:nvPr/>
          </p:nvSpPr>
          <p:spPr>
            <a:xfrm>
              <a:off x="4929190" y="3357562"/>
              <a:ext cx="500066" cy="500066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20000"/>
                  <a:lumOff val="8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5" name="Овал 24"/>
            <p:cNvSpPr/>
            <p:nvPr/>
          </p:nvSpPr>
          <p:spPr>
            <a:xfrm>
              <a:off x="2857488" y="3357562"/>
              <a:ext cx="500066" cy="500066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20000"/>
                  <a:lumOff val="8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6" name="Овал 25"/>
            <p:cNvSpPr/>
            <p:nvPr/>
          </p:nvSpPr>
          <p:spPr>
            <a:xfrm>
              <a:off x="3071802" y="3143248"/>
              <a:ext cx="2143140" cy="928694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27" name="Группа 26"/>
          <p:cNvGrpSpPr/>
          <p:nvPr userDrawn="1"/>
        </p:nvGrpSpPr>
        <p:grpSpPr>
          <a:xfrm>
            <a:off x="357158" y="2976559"/>
            <a:ext cx="928662" cy="214314"/>
            <a:chOff x="2714612" y="3143248"/>
            <a:chExt cx="2857520" cy="928694"/>
          </a:xfrm>
          <a:solidFill>
            <a:srgbClr val="7030A0"/>
          </a:solidFill>
        </p:grpSpPr>
        <p:sp>
          <p:nvSpPr>
            <p:cNvPr id="28" name="Овал 27"/>
            <p:cNvSpPr/>
            <p:nvPr/>
          </p:nvSpPr>
          <p:spPr>
            <a:xfrm>
              <a:off x="4786314" y="3214686"/>
              <a:ext cx="785818" cy="785818"/>
            </a:xfrm>
            <a:prstGeom prst="ellipse">
              <a:avLst/>
            </a:prstGeom>
            <a:grpFill/>
            <a:ln>
              <a:solidFill>
                <a:schemeClr val="accent4">
                  <a:lumMod val="60000"/>
                  <a:lumOff val="4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9" name="Овал 28"/>
            <p:cNvSpPr/>
            <p:nvPr/>
          </p:nvSpPr>
          <p:spPr>
            <a:xfrm>
              <a:off x="2714612" y="3214686"/>
              <a:ext cx="785818" cy="785818"/>
            </a:xfrm>
            <a:prstGeom prst="ellipse">
              <a:avLst/>
            </a:prstGeom>
            <a:grpFill/>
            <a:ln>
              <a:solidFill>
                <a:schemeClr val="accent4">
                  <a:lumMod val="60000"/>
                  <a:lumOff val="4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0" name="Овал 29"/>
            <p:cNvSpPr/>
            <p:nvPr/>
          </p:nvSpPr>
          <p:spPr>
            <a:xfrm>
              <a:off x="4929190" y="3357562"/>
              <a:ext cx="500066" cy="500066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20000"/>
                  <a:lumOff val="8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1" name="Овал 30"/>
            <p:cNvSpPr/>
            <p:nvPr/>
          </p:nvSpPr>
          <p:spPr>
            <a:xfrm>
              <a:off x="2857488" y="3357562"/>
              <a:ext cx="500066" cy="500066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20000"/>
                  <a:lumOff val="8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2" name="Овал 31"/>
            <p:cNvSpPr/>
            <p:nvPr/>
          </p:nvSpPr>
          <p:spPr>
            <a:xfrm>
              <a:off x="3071802" y="3143248"/>
              <a:ext cx="2143140" cy="928694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33" name="Группа 32"/>
          <p:cNvGrpSpPr/>
          <p:nvPr userDrawn="1"/>
        </p:nvGrpSpPr>
        <p:grpSpPr>
          <a:xfrm>
            <a:off x="357158" y="3635376"/>
            <a:ext cx="928662" cy="214314"/>
            <a:chOff x="2714612" y="3143248"/>
            <a:chExt cx="2857520" cy="928694"/>
          </a:xfrm>
          <a:solidFill>
            <a:srgbClr val="7030A0"/>
          </a:solidFill>
        </p:grpSpPr>
        <p:sp>
          <p:nvSpPr>
            <p:cNvPr id="34" name="Овал 33"/>
            <p:cNvSpPr/>
            <p:nvPr/>
          </p:nvSpPr>
          <p:spPr>
            <a:xfrm>
              <a:off x="4786314" y="3214686"/>
              <a:ext cx="785818" cy="785818"/>
            </a:xfrm>
            <a:prstGeom prst="ellipse">
              <a:avLst/>
            </a:prstGeom>
            <a:grpFill/>
            <a:ln>
              <a:solidFill>
                <a:schemeClr val="accent4">
                  <a:lumMod val="60000"/>
                  <a:lumOff val="4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5" name="Овал 34"/>
            <p:cNvSpPr/>
            <p:nvPr/>
          </p:nvSpPr>
          <p:spPr>
            <a:xfrm>
              <a:off x="2714612" y="3214686"/>
              <a:ext cx="785818" cy="785818"/>
            </a:xfrm>
            <a:prstGeom prst="ellipse">
              <a:avLst/>
            </a:prstGeom>
            <a:grpFill/>
            <a:ln>
              <a:solidFill>
                <a:schemeClr val="accent4">
                  <a:lumMod val="60000"/>
                  <a:lumOff val="4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6" name="Овал 35"/>
            <p:cNvSpPr/>
            <p:nvPr/>
          </p:nvSpPr>
          <p:spPr>
            <a:xfrm>
              <a:off x="4929190" y="3357562"/>
              <a:ext cx="500066" cy="500066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20000"/>
                  <a:lumOff val="8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7" name="Овал 36"/>
            <p:cNvSpPr/>
            <p:nvPr/>
          </p:nvSpPr>
          <p:spPr>
            <a:xfrm>
              <a:off x="2857488" y="3357562"/>
              <a:ext cx="500066" cy="500066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20000"/>
                  <a:lumOff val="8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8" name="Овал 37"/>
            <p:cNvSpPr/>
            <p:nvPr/>
          </p:nvSpPr>
          <p:spPr>
            <a:xfrm>
              <a:off x="3071802" y="3143248"/>
              <a:ext cx="2143140" cy="928694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39" name="Группа 38"/>
          <p:cNvGrpSpPr/>
          <p:nvPr userDrawn="1"/>
        </p:nvGrpSpPr>
        <p:grpSpPr>
          <a:xfrm>
            <a:off x="357158" y="4294193"/>
            <a:ext cx="928662" cy="214314"/>
            <a:chOff x="2714612" y="3143248"/>
            <a:chExt cx="2857520" cy="928694"/>
          </a:xfrm>
          <a:solidFill>
            <a:srgbClr val="7030A0"/>
          </a:solidFill>
        </p:grpSpPr>
        <p:sp>
          <p:nvSpPr>
            <p:cNvPr id="40" name="Овал 39"/>
            <p:cNvSpPr/>
            <p:nvPr/>
          </p:nvSpPr>
          <p:spPr>
            <a:xfrm>
              <a:off x="4786314" y="3214686"/>
              <a:ext cx="785818" cy="785818"/>
            </a:xfrm>
            <a:prstGeom prst="ellipse">
              <a:avLst/>
            </a:prstGeom>
            <a:grpFill/>
            <a:ln>
              <a:solidFill>
                <a:schemeClr val="accent4">
                  <a:lumMod val="60000"/>
                  <a:lumOff val="4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41" name="Овал 40"/>
            <p:cNvSpPr/>
            <p:nvPr/>
          </p:nvSpPr>
          <p:spPr>
            <a:xfrm>
              <a:off x="2714612" y="3214686"/>
              <a:ext cx="785818" cy="785818"/>
            </a:xfrm>
            <a:prstGeom prst="ellipse">
              <a:avLst/>
            </a:prstGeom>
            <a:grpFill/>
            <a:ln>
              <a:solidFill>
                <a:schemeClr val="accent4">
                  <a:lumMod val="60000"/>
                  <a:lumOff val="4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42" name="Овал 41"/>
            <p:cNvSpPr/>
            <p:nvPr/>
          </p:nvSpPr>
          <p:spPr>
            <a:xfrm>
              <a:off x="4929190" y="3357562"/>
              <a:ext cx="500066" cy="500066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20000"/>
                  <a:lumOff val="8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43" name="Овал 42"/>
            <p:cNvSpPr/>
            <p:nvPr/>
          </p:nvSpPr>
          <p:spPr>
            <a:xfrm>
              <a:off x="2857488" y="3357562"/>
              <a:ext cx="500066" cy="500066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20000"/>
                  <a:lumOff val="8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44" name="Овал 43"/>
            <p:cNvSpPr/>
            <p:nvPr/>
          </p:nvSpPr>
          <p:spPr>
            <a:xfrm>
              <a:off x="3071802" y="3143248"/>
              <a:ext cx="2143140" cy="928694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45" name="Группа 44"/>
          <p:cNvGrpSpPr/>
          <p:nvPr userDrawn="1"/>
        </p:nvGrpSpPr>
        <p:grpSpPr>
          <a:xfrm>
            <a:off x="357158" y="4953010"/>
            <a:ext cx="928662" cy="214314"/>
            <a:chOff x="2714612" y="3143248"/>
            <a:chExt cx="2857520" cy="928694"/>
          </a:xfrm>
          <a:solidFill>
            <a:srgbClr val="7030A0"/>
          </a:solidFill>
        </p:grpSpPr>
        <p:sp>
          <p:nvSpPr>
            <p:cNvPr id="46" name="Овал 45"/>
            <p:cNvSpPr/>
            <p:nvPr/>
          </p:nvSpPr>
          <p:spPr>
            <a:xfrm>
              <a:off x="4786314" y="3214686"/>
              <a:ext cx="785818" cy="785818"/>
            </a:xfrm>
            <a:prstGeom prst="ellipse">
              <a:avLst/>
            </a:prstGeom>
            <a:grpFill/>
            <a:ln>
              <a:solidFill>
                <a:schemeClr val="accent4">
                  <a:lumMod val="60000"/>
                  <a:lumOff val="4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47" name="Овал 46"/>
            <p:cNvSpPr/>
            <p:nvPr/>
          </p:nvSpPr>
          <p:spPr>
            <a:xfrm>
              <a:off x="2714612" y="3214686"/>
              <a:ext cx="785818" cy="785818"/>
            </a:xfrm>
            <a:prstGeom prst="ellipse">
              <a:avLst/>
            </a:prstGeom>
            <a:grpFill/>
            <a:ln>
              <a:solidFill>
                <a:schemeClr val="accent4">
                  <a:lumMod val="60000"/>
                  <a:lumOff val="4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48" name="Овал 47"/>
            <p:cNvSpPr/>
            <p:nvPr/>
          </p:nvSpPr>
          <p:spPr>
            <a:xfrm>
              <a:off x="4929190" y="3357562"/>
              <a:ext cx="500066" cy="500066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20000"/>
                  <a:lumOff val="8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49" name="Овал 48"/>
            <p:cNvSpPr/>
            <p:nvPr/>
          </p:nvSpPr>
          <p:spPr>
            <a:xfrm>
              <a:off x="2857488" y="3357562"/>
              <a:ext cx="500066" cy="500066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20000"/>
                  <a:lumOff val="8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50" name="Овал 49"/>
            <p:cNvSpPr/>
            <p:nvPr/>
          </p:nvSpPr>
          <p:spPr>
            <a:xfrm>
              <a:off x="3071802" y="3143248"/>
              <a:ext cx="2143140" cy="928694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51" name="Группа 50"/>
          <p:cNvGrpSpPr/>
          <p:nvPr userDrawn="1"/>
        </p:nvGrpSpPr>
        <p:grpSpPr>
          <a:xfrm>
            <a:off x="357158" y="6270645"/>
            <a:ext cx="928662" cy="214314"/>
            <a:chOff x="2714612" y="3143248"/>
            <a:chExt cx="2857520" cy="928694"/>
          </a:xfrm>
          <a:solidFill>
            <a:srgbClr val="7030A0"/>
          </a:solidFill>
        </p:grpSpPr>
        <p:sp>
          <p:nvSpPr>
            <p:cNvPr id="52" name="Овал 51"/>
            <p:cNvSpPr/>
            <p:nvPr/>
          </p:nvSpPr>
          <p:spPr>
            <a:xfrm>
              <a:off x="4786314" y="3214686"/>
              <a:ext cx="785818" cy="785818"/>
            </a:xfrm>
            <a:prstGeom prst="ellipse">
              <a:avLst/>
            </a:prstGeom>
            <a:grpFill/>
            <a:ln>
              <a:solidFill>
                <a:schemeClr val="accent4">
                  <a:lumMod val="60000"/>
                  <a:lumOff val="4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53" name="Овал 52"/>
            <p:cNvSpPr/>
            <p:nvPr/>
          </p:nvSpPr>
          <p:spPr>
            <a:xfrm>
              <a:off x="2714612" y="3214686"/>
              <a:ext cx="785818" cy="785818"/>
            </a:xfrm>
            <a:prstGeom prst="ellipse">
              <a:avLst/>
            </a:prstGeom>
            <a:grpFill/>
            <a:ln>
              <a:solidFill>
                <a:schemeClr val="accent4">
                  <a:lumMod val="60000"/>
                  <a:lumOff val="4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54" name="Овал 53"/>
            <p:cNvSpPr/>
            <p:nvPr/>
          </p:nvSpPr>
          <p:spPr>
            <a:xfrm>
              <a:off x="4929190" y="3357562"/>
              <a:ext cx="500066" cy="500066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20000"/>
                  <a:lumOff val="8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55" name="Овал 54"/>
            <p:cNvSpPr/>
            <p:nvPr/>
          </p:nvSpPr>
          <p:spPr>
            <a:xfrm>
              <a:off x="2857488" y="3357562"/>
              <a:ext cx="500066" cy="500066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20000"/>
                  <a:lumOff val="8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56" name="Овал 55"/>
            <p:cNvSpPr/>
            <p:nvPr/>
          </p:nvSpPr>
          <p:spPr>
            <a:xfrm>
              <a:off x="3071802" y="3143248"/>
              <a:ext cx="2143140" cy="928694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57" name="Группа 56"/>
          <p:cNvGrpSpPr/>
          <p:nvPr userDrawn="1"/>
        </p:nvGrpSpPr>
        <p:grpSpPr>
          <a:xfrm>
            <a:off x="357158" y="5611827"/>
            <a:ext cx="928662" cy="214314"/>
            <a:chOff x="2714612" y="3143248"/>
            <a:chExt cx="2857520" cy="928694"/>
          </a:xfrm>
          <a:solidFill>
            <a:srgbClr val="7030A0"/>
          </a:solidFill>
        </p:grpSpPr>
        <p:sp>
          <p:nvSpPr>
            <p:cNvPr id="58" name="Овал 57"/>
            <p:cNvSpPr/>
            <p:nvPr/>
          </p:nvSpPr>
          <p:spPr>
            <a:xfrm>
              <a:off x="4786314" y="3214686"/>
              <a:ext cx="785818" cy="785818"/>
            </a:xfrm>
            <a:prstGeom prst="ellipse">
              <a:avLst/>
            </a:prstGeom>
            <a:grpFill/>
            <a:ln>
              <a:solidFill>
                <a:schemeClr val="accent4">
                  <a:lumMod val="60000"/>
                  <a:lumOff val="4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59" name="Овал 58"/>
            <p:cNvSpPr/>
            <p:nvPr/>
          </p:nvSpPr>
          <p:spPr>
            <a:xfrm>
              <a:off x="2714612" y="3214686"/>
              <a:ext cx="785818" cy="785818"/>
            </a:xfrm>
            <a:prstGeom prst="ellipse">
              <a:avLst/>
            </a:prstGeom>
            <a:grpFill/>
            <a:ln>
              <a:solidFill>
                <a:schemeClr val="accent4">
                  <a:lumMod val="60000"/>
                  <a:lumOff val="4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0" name="Овал 59"/>
            <p:cNvSpPr/>
            <p:nvPr/>
          </p:nvSpPr>
          <p:spPr>
            <a:xfrm>
              <a:off x="4929190" y="3357562"/>
              <a:ext cx="500066" cy="500066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20000"/>
                  <a:lumOff val="8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1" name="Овал 60"/>
            <p:cNvSpPr/>
            <p:nvPr/>
          </p:nvSpPr>
          <p:spPr>
            <a:xfrm>
              <a:off x="2857488" y="3357562"/>
              <a:ext cx="500066" cy="500066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20000"/>
                  <a:lumOff val="8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2" name="Овал 61"/>
            <p:cNvSpPr/>
            <p:nvPr/>
          </p:nvSpPr>
          <p:spPr>
            <a:xfrm>
              <a:off x="3071802" y="3143248"/>
              <a:ext cx="2143140" cy="928694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64" name="Группа 63"/>
          <p:cNvGrpSpPr/>
          <p:nvPr userDrawn="1"/>
        </p:nvGrpSpPr>
        <p:grpSpPr>
          <a:xfrm>
            <a:off x="357158" y="341291"/>
            <a:ext cx="928662" cy="214314"/>
            <a:chOff x="2714612" y="3143248"/>
            <a:chExt cx="2857520" cy="928694"/>
          </a:xfrm>
          <a:solidFill>
            <a:srgbClr val="7030A0"/>
          </a:solidFill>
        </p:grpSpPr>
        <p:sp>
          <p:nvSpPr>
            <p:cNvPr id="65" name="Овал 64"/>
            <p:cNvSpPr/>
            <p:nvPr/>
          </p:nvSpPr>
          <p:spPr>
            <a:xfrm>
              <a:off x="4786314" y="3214686"/>
              <a:ext cx="785818" cy="785818"/>
            </a:xfrm>
            <a:prstGeom prst="ellipse">
              <a:avLst/>
            </a:prstGeom>
            <a:grpFill/>
            <a:ln>
              <a:solidFill>
                <a:schemeClr val="accent4">
                  <a:lumMod val="60000"/>
                  <a:lumOff val="4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6" name="Овал 65"/>
            <p:cNvSpPr/>
            <p:nvPr/>
          </p:nvSpPr>
          <p:spPr>
            <a:xfrm>
              <a:off x="2714612" y="3214686"/>
              <a:ext cx="785818" cy="785818"/>
            </a:xfrm>
            <a:prstGeom prst="ellipse">
              <a:avLst/>
            </a:prstGeom>
            <a:grpFill/>
            <a:ln>
              <a:solidFill>
                <a:schemeClr val="accent4">
                  <a:lumMod val="60000"/>
                  <a:lumOff val="4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7" name="Овал 66"/>
            <p:cNvSpPr/>
            <p:nvPr/>
          </p:nvSpPr>
          <p:spPr>
            <a:xfrm>
              <a:off x="4929190" y="3357562"/>
              <a:ext cx="500066" cy="500066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20000"/>
                  <a:lumOff val="8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8" name="Овал 67"/>
            <p:cNvSpPr/>
            <p:nvPr/>
          </p:nvSpPr>
          <p:spPr>
            <a:xfrm>
              <a:off x="2857488" y="3357562"/>
              <a:ext cx="500066" cy="500066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20000"/>
                  <a:lumOff val="8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9" name="Овал 68"/>
            <p:cNvSpPr/>
            <p:nvPr/>
          </p:nvSpPr>
          <p:spPr>
            <a:xfrm>
              <a:off x="3071802" y="3143248"/>
              <a:ext cx="2143140" cy="928694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siriusolymp.ru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259632" y="1196752"/>
            <a:ext cx="7500990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6000" b="1" spc="50" dirty="0" smtClean="0">
                <a:ln w="11430">
                  <a:solidFill>
                    <a:schemeClr val="tx1"/>
                  </a:solidFill>
                </a:ln>
                <a:solidFill>
                  <a:srgbClr val="B07BD7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Итоги </a:t>
            </a:r>
            <a:r>
              <a:rPr lang="en-US" sz="6000" b="1" spc="50" dirty="0" smtClean="0">
                <a:ln w="11430">
                  <a:solidFill>
                    <a:schemeClr val="tx1"/>
                  </a:solidFill>
                </a:ln>
                <a:solidFill>
                  <a:srgbClr val="B07BD7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  <a:cs typeface="Times New Roman" pitchFamily="18" charset="0"/>
              </a:rPr>
              <a:t>I</a:t>
            </a:r>
            <a:r>
              <a:rPr lang="ru-RU" sz="6000" b="1" spc="50" dirty="0" smtClean="0">
                <a:ln w="11430">
                  <a:solidFill>
                    <a:schemeClr val="tx1"/>
                  </a:solidFill>
                </a:ln>
                <a:solidFill>
                  <a:srgbClr val="B07BD7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 четверти </a:t>
            </a:r>
          </a:p>
          <a:p>
            <a:pPr algn="ctr"/>
            <a:r>
              <a:rPr lang="ru-RU" sz="6000" b="1" spc="50" dirty="0" smtClean="0">
                <a:ln w="11430">
                  <a:solidFill>
                    <a:schemeClr val="tx1"/>
                  </a:solidFill>
                </a:ln>
                <a:solidFill>
                  <a:srgbClr val="B07BD7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2021-2022 </a:t>
            </a:r>
          </a:p>
          <a:p>
            <a:pPr algn="ctr"/>
            <a:r>
              <a:rPr lang="ru-RU" sz="6000" b="1" spc="50" dirty="0" smtClean="0">
                <a:ln w="11430">
                  <a:solidFill>
                    <a:schemeClr val="tx1"/>
                  </a:solidFill>
                </a:ln>
                <a:solidFill>
                  <a:srgbClr val="B07BD7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учебного года основной школы</a:t>
            </a:r>
            <a:endParaRPr lang="ru-RU" sz="6000" b="1" dirty="0">
              <a:ln w="11430">
                <a:solidFill>
                  <a:schemeClr val="tx1"/>
                </a:solidFill>
              </a:ln>
              <a:solidFill>
                <a:srgbClr val="B07BD7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7" name="Рисунок 4" descr="кар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80312" y="5085184"/>
            <a:ext cx="836477" cy="1152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Итог ДО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980728"/>
            <a:ext cx="7643192" cy="4525963"/>
          </a:xfrm>
        </p:spPr>
        <p:txBody>
          <a:bodyPr/>
          <a:lstStyle/>
          <a:p>
            <a:r>
              <a:rPr lang="ru-RU" dirty="0" smtClean="0"/>
              <a:t>1. Хуже всех по подключению в </a:t>
            </a:r>
            <a:r>
              <a:rPr lang="en-US" dirty="0" smtClean="0"/>
              <a:t>ZOOM</a:t>
            </a:r>
            <a:r>
              <a:rPr lang="ru-RU" dirty="0" smtClean="0"/>
              <a:t>е </a:t>
            </a:r>
            <a:r>
              <a:rPr lang="ru-RU" dirty="0" smtClean="0"/>
              <a:t>-****</a:t>
            </a:r>
            <a:endParaRPr lang="ru-RU" dirty="0" smtClean="0"/>
          </a:p>
          <a:p>
            <a:r>
              <a:rPr lang="ru-RU" dirty="0" smtClean="0"/>
              <a:t>2. У всех учителей, были проблемы с выходом: не работали ссылки, задерживали уроки (начало), включали во время очного урока готовые уроки с </a:t>
            </a:r>
            <a:r>
              <a:rPr lang="ru-RU" dirty="0" err="1" smtClean="0"/>
              <a:t>Ютуба</a:t>
            </a:r>
            <a:r>
              <a:rPr lang="ru-RU" dirty="0" smtClean="0"/>
              <a:t> на 30-40 минут, не сообщали о заменах</a:t>
            </a:r>
          </a:p>
          <a:p>
            <a:r>
              <a:rPr lang="ru-RU" dirty="0" smtClean="0"/>
              <a:t>3. Без учета </a:t>
            </a:r>
            <a:r>
              <a:rPr lang="ru-RU" dirty="0" smtClean="0"/>
              <a:t>*-х и * </a:t>
            </a:r>
            <a:r>
              <a:rPr lang="ru-RU" dirty="0" smtClean="0"/>
              <a:t>подключение составило 83%</a:t>
            </a:r>
          </a:p>
          <a:p>
            <a:r>
              <a:rPr lang="ru-RU" dirty="0" smtClean="0"/>
              <a:t>4. Проблемы с обратной связью по д/з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575542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39752" y="188640"/>
            <a:ext cx="4998244" cy="609600"/>
          </a:xfrm>
        </p:spPr>
        <p:txBody>
          <a:bodyPr rtlCol="0">
            <a:noAutofit/>
          </a:bodyPr>
          <a:lstStyle/>
          <a:p>
            <a:pPr>
              <a:defRPr/>
            </a:pPr>
            <a:r>
              <a:rPr lang="ru-RU" sz="2800" b="1" dirty="0">
                <a:ln>
                  <a:solidFill>
                    <a:srgbClr val="7030A0"/>
                  </a:solidFill>
                </a:ln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на </a:t>
            </a:r>
            <a:r>
              <a:rPr lang="en-US" sz="2800" b="1" dirty="0" smtClean="0">
                <a:ln>
                  <a:solidFill>
                    <a:srgbClr val="7030A0"/>
                  </a:solidFill>
                </a:ln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</a:t>
            </a:r>
            <a:r>
              <a:rPr lang="ru-RU" sz="2800" b="1" dirty="0" smtClean="0">
                <a:ln>
                  <a:solidFill>
                    <a:srgbClr val="7030A0"/>
                  </a:solidFill>
                </a:ln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>
                <a:ln>
                  <a:solidFill>
                    <a:srgbClr val="7030A0"/>
                  </a:solidFill>
                </a:ln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четверть</a:t>
            </a:r>
            <a:br>
              <a:rPr lang="ru-RU" sz="2800" b="1" dirty="0">
                <a:ln>
                  <a:solidFill>
                    <a:srgbClr val="7030A0"/>
                  </a:solidFill>
                </a:ln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ln>
                  <a:solidFill>
                    <a:srgbClr val="7030A0"/>
                  </a:solidFill>
                </a:ln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2021-2022 </a:t>
            </a:r>
            <a:r>
              <a:rPr lang="ru-RU" sz="2800" b="1" dirty="0">
                <a:ln>
                  <a:solidFill>
                    <a:srgbClr val="7030A0"/>
                  </a:solidFill>
                </a:ln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уч. год</a:t>
            </a:r>
          </a:p>
        </p:txBody>
      </p:sp>
      <p:sp>
        <p:nvSpPr>
          <p:cNvPr id="16387" name="Объект 2"/>
          <p:cNvSpPr>
            <a:spLocks noGrp="1"/>
          </p:cNvSpPr>
          <p:nvPr>
            <p:ph idx="1"/>
          </p:nvPr>
        </p:nvSpPr>
        <p:spPr>
          <a:xfrm>
            <a:off x="1001296" y="1124744"/>
            <a:ext cx="8035200" cy="5400599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None/>
            </a:pPr>
            <a:r>
              <a:rPr lang="ru-RU" alt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 заседании ШМО проанализировать результаты </a:t>
            </a:r>
            <a:r>
              <a:rPr lang="ru-RU" altLang="ru-RU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 </a:t>
            </a:r>
            <a:r>
              <a:rPr lang="ru-RU" alt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четверти,  определить способы, приемы и методы, способствующие повышению качества знаний по предметам, имеющих отрицательную динамику. </a:t>
            </a:r>
            <a:endParaRPr lang="ru-RU" altLang="ru-RU" sz="24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ru-RU" altLang="ru-RU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 учащимися, которые стали призерами и победителями </a:t>
            </a:r>
            <a:r>
              <a:rPr lang="ru-RU" altLang="ru-RU" sz="24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ВсОШ</a:t>
            </a:r>
            <a:r>
              <a:rPr lang="ru-RU" altLang="ru-RU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продолжить подготовку для участия в районном этапе </a:t>
            </a:r>
            <a:endParaRPr lang="ru-RU" altLang="ru-RU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ru-RU" altLang="ru-RU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Учителям-предметникам, классным руководителям, во 2-йчетверти </a:t>
            </a:r>
            <a:r>
              <a:rPr lang="ru-RU" alt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взять под особый контроль успеваемость учащихся, имеющих в четверти одну «3</a:t>
            </a:r>
            <a:r>
              <a:rPr lang="ru-RU" altLang="ru-RU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 и «4».</a:t>
            </a:r>
            <a:endParaRPr lang="ru-RU" altLang="ru-RU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ru-RU" altLang="ru-RU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Классным руководителям 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провести разъяснительную, просветительскую и профилактическую работу с обучающимися и родителями с целью повышения мотивации к </a:t>
            </a:r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обучению. Сдать в учебную часть уведомления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ru-RU" altLang="ru-RU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Определить учащихся для участия в защите проектов, руководителям МО запланировать дату проведения и сообщить в учебную часть вместе со  списком участников</a:t>
            </a:r>
            <a:endParaRPr lang="ru-RU" altLang="ru-RU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6388" name="Рисунок 3" descr="кар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0392" y="323689"/>
            <a:ext cx="463588" cy="6378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 descr="https://404store.com/2018/08/03/Bina_pencil_red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575" y="1088462"/>
            <a:ext cx="433721" cy="419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https://404store.com/2018/08/03/Bina_pencil_red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575" y="2254041"/>
            <a:ext cx="433721" cy="419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https://404store.com/2018/08/03/Bina_pencil_red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575" y="3182848"/>
            <a:ext cx="433721" cy="419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https://404store.com/2018/08/03/Bina_pencil_red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819" y="4111655"/>
            <a:ext cx="433721" cy="419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https://404store.com/2018/08/03/Bina_pencil_red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5661248"/>
            <a:ext cx="433721" cy="419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74568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ln>
                  <a:solidFill>
                    <a:srgbClr val="7030A0"/>
                  </a:solidFill>
                </a:ln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на </a:t>
            </a:r>
            <a:r>
              <a:rPr lang="en-US" b="1" dirty="0">
                <a:ln>
                  <a:solidFill>
                    <a:srgbClr val="7030A0"/>
                  </a:solidFill>
                </a:ln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</a:t>
            </a:r>
            <a:r>
              <a:rPr lang="ru-RU" b="1" dirty="0">
                <a:ln>
                  <a:solidFill>
                    <a:srgbClr val="7030A0"/>
                  </a:solidFill>
                </a:ln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четверть</a:t>
            </a:r>
            <a:br>
              <a:rPr lang="ru-RU" b="1" dirty="0">
                <a:ln>
                  <a:solidFill>
                    <a:srgbClr val="7030A0"/>
                  </a:solidFill>
                </a:ln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ln>
                  <a:solidFill>
                    <a:srgbClr val="7030A0"/>
                  </a:solidFill>
                </a:ln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2021-2022 уч. год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1628800"/>
            <a:ext cx="8229600" cy="1612776"/>
          </a:xfrm>
        </p:spPr>
        <p:txBody>
          <a:bodyPr/>
          <a:lstStyle/>
          <a:p>
            <a:pPr marL="0" indent="0" algn="ctr">
              <a:buNone/>
            </a:pPr>
            <a:r>
              <a:rPr lang="ru-RU" sz="4400" b="1" dirty="0" smtClean="0">
                <a:solidFill>
                  <a:srgbClr val="FF0000"/>
                </a:solidFill>
              </a:rPr>
              <a:t>ОТВЕТСТВЕННО ОТНОСИТСЯ К СДАЧЕ ОТЧЕТОВ, КАК СОДЕРЖАНИЕ, ТАК И СВОЕВРЕМЕННОСТЬ</a:t>
            </a:r>
          </a:p>
          <a:p>
            <a:pPr marL="0" indent="0" algn="ctr">
              <a:buNone/>
            </a:pPr>
            <a:r>
              <a:rPr lang="ru-RU" sz="4400" b="1" dirty="0" smtClean="0">
                <a:solidFill>
                  <a:srgbClr val="FF0000"/>
                </a:solidFill>
              </a:rPr>
              <a:t>!!!!!!!!!!!!!!!!!!!!!!!!!!!</a:t>
            </a:r>
            <a:endParaRPr lang="ru-RU" sz="4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51119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0"/>
            <a:ext cx="7848872" cy="1143000"/>
          </a:xfrm>
        </p:spPr>
        <p:txBody>
          <a:bodyPr/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Количество обучающихся </a:t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в 2021-2022 учебном году в основной школе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91438470"/>
              </p:ext>
            </p:extLst>
          </p:nvPr>
        </p:nvGraphicFramePr>
        <p:xfrm>
          <a:off x="395537" y="980728"/>
          <a:ext cx="8496942" cy="5417935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52027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73630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30425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504056"/>
                <a:gridCol w="432047"/>
              </a:tblGrid>
              <a:tr h="416575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Всего на начало четверти</a:t>
                      </a:r>
                      <a:endParaRPr lang="ru-RU" sz="2400" b="1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endParaRPr lang="ru-RU" sz="2400" b="1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</a:t>
                      </a:r>
                      <a:endParaRPr lang="ru-RU" sz="2400" b="1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endParaRPr lang="ru-RU" sz="2400" b="1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</a:t>
                      </a:r>
                      <a:endParaRPr lang="ru-RU" sz="2400" b="1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89208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5-х классов</a:t>
                      </a:r>
                    </a:p>
                    <a:p>
                      <a:pPr algn="ctr"/>
                      <a:r>
                        <a:rPr lang="ru-RU" sz="1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21/18</a:t>
                      </a:r>
                      <a:endParaRPr lang="ru-RU" sz="1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+2 </a:t>
                      </a:r>
                    </a:p>
                    <a:p>
                      <a:pPr algn="ctr"/>
                      <a:r>
                        <a:rPr lang="ru-RU" sz="18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ru-RU" sz="18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+1</a:t>
                      </a:r>
                    </a:p>
                    <a:p>
                      <a:pPr marL="0" algn="ctr" defTabSz="914400" rtl="0" eaLnBrk="1" latinLnBrk="0" hangingPunct="1"/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endParaRPr lang="ru-RU" sz="1800" b="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</a:t>
                      </a:r>
                      <a:endParaRPr lang="ru-RU" sz="180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960" marR="60960" marT="30480" marB="304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</a:t>
                      </a:r>
                      <a:endParaRPr lang="ru-RU" sz="180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960" marR="60960" marT="30480" marB="304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864096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6-х классов</a:t>
                      </a:r>
                    </a:p>
                    <a:p>
                      <a:pPr algn="ctr"/>
                      <a:r>
                        <a:rPr lang="ru-RU" sz="1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16/21</a:t>
                      </a:r>
                      <a:endParaRPr lang="ru-RU" sz="1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+4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ru-RU" sz="1800" b="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390" marR="6839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+3</a:t>
                      </a:r>
                    </a:p>
                    <a:p>
                      <a:pPr algn="ctr"/>
                      <a:r>
                        <a:rPr lang="ru-RU" sz="16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ru-RU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  <a:endParaRPr lang="ru-RU" sz="180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960" marR="60960" marT="30480" marB="304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</a:t>
                      </a:r>
                      <a:endParaRPr lang="ru-RU" sz="180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960" marR="60960" marT="30480" marB="304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54656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7-х классов</a:t>
                      </a:r>
                    </a:p>
                    <a:p>
                      <a:pPr algn="ctr"/>
                      <a:r>
                        <a:rPr lang="ru-RU" sz="1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15/15</a:t>
                      </a:r>
                      <a:endParaRPr lang="ru-RU" sz="1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+2 </a:t>
                      </a: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ru-RU" sz="18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390" marR="6839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+3 </a:t>
                      </a: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ru-RU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</a:t>
                      </a:r>
                      <a:endParaRPr lang="ru-RU" sz="180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960" marR="60960" marT="30480" marB="304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</a:t>
                      </a:r>
                      <a:endParaRPr lang="ru-RU" sz="180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960" marR="60960" marT="30480" marB="304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23608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8-х классов</a:t>
                      </a:r>
                    </a:p>
                    <a:p>
                      <a:pPr algn="ctr"/>
                      <a:r>
                        <a:rPr lang="ru-RU" sz="1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19/25</a:t>
                      </a:r>
                      <a:endParaRPr lang="ru-RU" sz="1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+1</a:t>
                      </a: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ru-RU" sz="180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-2  </a:t>
                      </a:r>
                      <a:endParaRPr lang="ru-RU" sz="18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390" marR="6839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</a:t>
                      </a:r>
                      <a:endParaRPr lang="ru-RU" sz="180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960" marR="60960" marT="30480" marB="304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</a:t>
                      </a:r>
                      <a:endParaRPr lang="ru-RU" sz="180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960" marR="60960" marT="30480" marB="304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865192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9-х классов</a:t>
                      </a:r>
                    </a:p>
                    <a:p>
                      <a:pPr algn="ctr"/>
                      <a:r>
                        <a:rPr lang="ru-RU" sz="1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23/23</a:t>
                      </a:r>
                      <a:endParaRPr lang="ru-RU" sz="1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+2</a:t>
                      </a: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ru-RU" sz="18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390" marR="6839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+1</a:t>
                      </a:r>
                    </a:p>
                    <a:p>
                      <a:pPr algn="ctr"/>
                      <a:r>
                        <a:rPr lang="ru-RU" sz="18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ru-RU" sz="18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</a:t>
                      </a:r>
                      <a:endParaRPr lang="ru-RU" sz="180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960" marR="60960" marT="30480" marB="304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</a:t>
                      </a:r>
                      <a:endParaRPr lang="ru-RU" sz="180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960" marR="60960" marT="30480" marB="304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13439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193</a:t>
                      </a:r>
                      <a:endParaRPr lang="ru-RU" sz="24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2400" b="1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(+19)</a:t>
                      </a:r>
                      <a:r>
                        <a:rPr lang="ru-RU" sz="2400" b="1" kern="1200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(-2)</a:t>
                      </a:r>
                      <a:endParaRPr lang="ru-RU" sz="2400" b="1" kern="1200" dirty="0">
                        <a:solidFill>
                          <a:srgbClr val="FF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2400" b="1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210</a:t>
                      </a:r>
                      <a:endParaRPr lang="ru-RU" sz="2400" b="1" kern="1200" dirty="0">
                        <a:solidFill>
                          <a:srgbClr val="FF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2400" b="1" kern="1200" dirty="0">
                        <a:solidFill>
                          <a:srgbClr val="FF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4" descr="кар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84368" y="5301208"/>
            <a:ext cx="836477" cy="1152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2" name="Содержимое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73009742"/>
              </p:ext>
            </p:extLst>
          </p:nvPr>
        </p:nvGraphicFramePr>
        <p:xfrm>
          <a:off x="755576" y="332656"/>
          <a:ext cx="8229600" cy="62646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ru-RU" b="1" dirty="0" smtClean="0">
                <a:ln>
                  <a:solidFill>
                    <a:schemeClr val="tx1"/>
                  </a:solidFill>
                </a:ln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Отличник-1</a:t>
            </a:r>
            <a:endParaRPr lang="ru-RU" dirty="0">
              <a:ln>
                <a:solidFill>
                  <a:schemeClr val="tx1"/>
                </a:solidFill>
              </a:ln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39072641"/>
              </p:ext>
            </p:extLst>
          </p:nvPr>
        </p:nvGraphicFramePr>
        <p:xfrm>
          <a:off x="1547664" y="1124744"/>
          <a:ext cx="6552728" cy="936104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56248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99024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5050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Класс 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ФИО</a:t>
                      </a:r>
                      <a:r>
                        <a:rPr lang="ru-RU" sz="20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обучающегося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85604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5а</a:t>
                      </a:r>
                      <a:endParaRPr lang="ru-RU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ru-RU" sz="32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22272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ru-RU" b="1" dirty="0" smtClean="0">
                <a:ln>
                  <a:solidFill>
                    <a:schemeClr val="tx1"/>
                  </a:solidFill>
                </a:ln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Хорошисты -12</a:t>
            </a:r>
            <a:endParaRPr lang="ru-RU" dirty="0">
              <a:ln>
                <a:solidFill>
                  <a:schemeClr val="tx1"/>
                </a:solidFill>
              </a:ln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37030416"/>
              </p:ext>
            </p:extLst>
          </p:nvPr>
        </p:nvGraphicFramePr>
        <p:xfrm>
          <a:off x="1115616" y="1070165"/>
          <a:ext cx="6984776" cy="3472536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66550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31927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5050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Класс 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ФИО</a:t>
                      </a:r>
                      <a:r>
                        <a:rPr lang="ru-RU" sz="20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обучающегося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85604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5а</a:t>
                      </a:r>
                      <a:endParaRPr lang="ru-RU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endParaRPr lang="ru-RU" sz="20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5б</a:t>
                      </a:r>
                      <a:endParaRPr lang="ru-RU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19808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6а</a:t>
                      </a:r>
                      <a:endParaRPr lang="ru-RU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19808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6б</a:t>
                      </a:r>
                      <a:endParaRPr lang="ru-RU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9808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8б</a:t>
                      </a:r>
                      <a:endParaRPr lang="ru-RU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519808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9а</a:t>
                      </a:r>
                      <a:endParaRPr lang="ru-RU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ru-RU" b="1" dirty="0" smtClean="0">
                <a:ln>
                  <a:solidFill>
                    <a:schemeClr val="tx1"/>
                  </a:solidFill>
                </a:ln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Резерв-5</a:t>
            </a:r>
            <a:endParaRPr lang="ru-RU" dirty="0">
              <a:ln>
                <a:solidFill>
                  <a:schemeClr val="tx1"/>
                </a:solidFill>
              </a:ln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31245187"/>
              </p:ext>
            </p:extLst>
          </p:nvPr>
        </p:nvGraphicFramePr>
        <p:xfrm>
          <a:off x="1259632" y="980728"/>
          <a:ext cx="7560840" cy="2986932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93610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66429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96044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45050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Класс 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ФИО</a:t>
                      </a:r>
                      <a:r>
                        <a:rPr lang="ru-RU" sz="20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обучающегося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ФИО</a:t>
                      </a:r>
                      <a:r>
                        <a:rPr lang="ru-RU" sz="20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учителя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19808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5а</a:t>
                      </a:r>
                      <a:endParaRPr lang="ru-RU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97844">
                <a:tc rowSpan="2"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6а </a:t>
                      </a:r>
                      <a:endParaRPr lang="ru-RU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19808">
                <a:tc vMerge="1">
                  <a:txBody>
                    <a:bodyPr/>
                    <a:lstStyle/>
                    <a:p>
                      <a:pPr algn="ctr"/>
                      <a:endParaRPr lang="ru-RU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19808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2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6б</a:t>
                      </a:r>
                      <a:endParaRPr lang="ru-RU" sz="24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ru-RU" sz="24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ru-RU" sz="24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519808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2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9а</a:t>
                      </a:r>
                      <a:endParaRPr lang="ru-RU" sz="24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ru-RU" sz="24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ru-RU" sz="24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47829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778098"/>
          </a:xfrm>
        </p:spPr>
        <p:txBody>
          <a:bodyPr/>
          <a:lstStyle/>
          <a:p>
            <a:r>
              <a:rPr lang="ru-RU" b="1" dirty="0" smtClean="0">
                <a:ln>
                  <a:solidFill>
                    <a:schemeClr val="tx1"/>
                  </a:solidFill>
                </a:ln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Неуспевающие-11</a:t>
            </a:r>
            <a:endParaRPr lang="ru-RU" dirty="0">
              <a:ln>
                <a:solidFill>
                  <a:schemeClr val="tx1"/>
                </a:solidFill>
              </a:ln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17211620"/>
              </p:ext>
            </p:extLst>
          </p:nvPr>
        </p:nvGraphicFramePr>
        <p:xfrm>
          <a:off x="1259632" y="692696"/>
          <a:ext cx="7560840" cy="2847093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93610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73630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88843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426455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Класс 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ФИО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обучающегося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ФИО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учителя, предмет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93625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6б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8209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7а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2063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7б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2063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8б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2063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9б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96643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15040" y="620688"/>
            <a:ext cx="7671760" cy="4525963"/>
          </a:xfrm>
        </p:spPr>
        <p:txBody>
          <a:bodyPr/>
          <a:lstStyle/>
          <a:p>
            <a:r>
              <a:rPr lang="en-US" sz="2800" dirty="0">
                <a:hlinkClick r:id="rId2"/>
              </a:rPr>
              <a:t>https://siriusolymp.ru</a:t>
            </a:r>
            <a:r>
              <a:rPr lang="en-US" sz="2800" dirty="0" smtClean="0">
                <a:hlinkClick r:id="rId2"/>
              </a:rPr>
              <a:t>/</a:t>
            </a:r>
            <a:r>
              <a:rPr lang="ru-RU" sz="2800" dirty="0" smtClean="0"/>
              <a:t> </a:t>
            </a:r>
          </a:p>
          <a:p>
            <a:r>
              <a:rPr lang="ru-RU" sz="2800" dirty="0" smtClean="0"/>
              <a:t>Всего 142 работы</a:t>
            </a:r>
          </a:p>
          <a:p>
            <a:r>
              <a:rPr lang="ru-RU" sz="2800" dirty="0" smtClean="0"/>
              <a:t>Написало 66 учащихся (16 победителей и призёров)</a:t>
            </a:r>
          </a:p>
          <a:p>
            <a:r>
              <a:rPr lang="ru-RU" sz="2800" dirty="0" smtClean="0"/>
              <a:t>Победителей 8 </a:t>
            </a:r>
            <a:r>
              <a:rPr lang="ru-RU" sz="2800" dirty="0" smtClean="0"/>
              <a:t>учащихся</a:t>
            </a:r>
            <a:endParaRPr lang="ru-RU" sz="2800" dirty="0" smtClean="0"/>
          </a:p>
          <a:p>
            <a:r>
              <a:rPr lang="ru-RU" sz="2800" dirty="0" smtClean="0"/>
              <a:t>Призёров 12 учащихся </a:t>
            </a:r>
            <a:endParaRPr lang="ru-RU" sz="2800" dirty="0" smtClean="0"/>
          </a:p>
          <a:p>
            <a:r>
              <a:rPr lang="ru-RU" sz="2800" dirty="0" err="1" smtClean="0"/>
              <a:t>Гиоева</a:t>
            </a:r>
            <a:r>
              <a:rPr lang="ru-RU" sz="2800" dirty="0" smtClean="0"/>
              <a:t> </a:t>
            </a:r>
            <a:r>
              <a:rPr lang="ru-RU" sz="2800" dirty="0" smtClean="0"/>
              <a:t>Е. Х.- 25 работ</a:t>
            </a:r>
          </a:p>
          <a:p>
            <a:r>
              <a:rPr lang="ru-RU" sz="2800" dirty="0" err="1" smtClean="0"/>
              <a:t>Джашитова</a:t>
            </a:r>
            <a:r>
              <a:rPr lang="ru-RU" sz="2800" dirty="0" smtClean="0"/>
              <a:t> И. М. -21 работа</a:t>
            </a:r>
          </a:p>
          <a:p>
            <a:r>
              <a:rPr lang="ru-RU" sz="2800" dirty="0" err="1" smtClean="0"/>
              <a:t>Бакина</a:t>
            </a:r>
            <a:r>
              <a:rPr lang="ru-RU" sz="2800" dirty="0" smtClean="0"/>
              <a:t> Е. А.-18 работ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pPr eaLnBrk="1" hangingPunct="1"/>
            <a:r>
              <a:rPr lang="ru-RU" altLang="ru-RU" sz="2800" b="1" dirty="0">
                <a:ln>
                  <a:solidFill>
                    <a:srgbClr val="7030A0"/>
                  </a:solidFill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с одаренными </a:t>
            </a:r>
            <a:r>
              <a:rPr lang="ru-RU" altLang="ru-RU" sz="2800" b="1" dirty="0" smtClean="0">
                <a:ln>
                  <a:solidFill>
                    <a:srgbClr val="7030A0"/>
                  </a:solidFill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детьми ВСоШ-21</a:t>
            </a:r>
            <a:endParaRPr lang="ru-RU" altLang="ru-RU" sz="2800" b="1" dirty="0">
              <a:ln>
                <a:solidFill>
                  <a:srgbClr val="7030A0"/>
                </a:solidFill>
              </a:ln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70834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>
          <a:xfrm>
            <a:off x="1187624" y="274638"/>
            <a:ext cx="7499176" cy="1143000"/>
          </a:xfrm>
        </p:spPr>
        <p:txBody>
          <a:bodyPr/>
          <a:lstStyle/>
          <a:p>
            <a:pPr eaLnBrk="1" hangingPunct="1"/>
            <a:r>
              <a:rPr lang="ru-RU" altLang="ru-RU" sz="2800" b="1" dirty="0">
                <a:ln>
                  <a:solidFill>
                    <a:srgbClr val="7030A0"/>
                  </a:solidFill>
                </a:ln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с обучающимися, </a:t>
            </a:r>
            <a:br>
              <a:rPr lang="ru-RU" altLang="ru-RU" sz="2800" b="1" dirty="0">
                <a:ln>
                  <a:solidFill>
                    <a:srgbClr val="7030A0"/>
                  </a:solidFill>
                </a:ln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800" b="1" dirty="0">
                <a:ln>
                  <a:solidFill>
                    <a:srgbClr val="7030A0"/>
                  </a:solidFill>
                </a:ln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испытывающих трудности в обучении</a:t>
            </a:r>
          </a:p>
        </p:txBody>
      </p:sp>
      <p:sp>
        <p:nvSpPr>
          <p:cNvPr id="15363" name="Объект 2"/>
          <p:cNvSpPr>
            <a:spLocks noGrp="1"/>
          </p:cNvSpPr>
          <p:nvPr>
            <p:ph idx="1"/>
          </p:nvPr>
        </p:nvSpPr>
        <p:spPr>
          <a:xfrm>
            <a:off x="1923182" y="1435439"/>
            <a:ext cx="6192688" cy="4525963"/>
          </a:xfrm>
        </p:spPr>
        <p:txBody>
          <a:bodyPr/>
          <a:lstStyle/>
          <a:p>
            <a:pPr marL="0" indent="0" eaLnBrk="1" hangingPunct="1">
              <a:lnSpc>
                <a:spcPct val="150000"/>
              </a:lnSpc>
              <a:buNone/>
            </a:pPr>
            <a:r>
              <a:rPr lang="ru-RU" altLang="ru-RU" dirty="0" smtClean="0"/>
              <a:t> </a:t>
            </a:r>
            <a:r>
              <a:rPr lang="ru-RU" alt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Индивидуальные занятия с обучающимися.</a:t>
            </a:r>
          </a:p>
          <a:p>
            <a:pPr marL="0" indent="0" eaLnBrk="1" hangingPunct="1">
              <a:lnSpc>
                <a:spcPct val="150000"/>
              </a:lnSpc>
              <a:buNone/>
            </a:pPr>
            <a:r>
              <a:rPr lang="ru-RU" alt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Беседы с родителями.</a:t>
            </a:r>
          </a:p>
          <a:p>
            <a:pPr eaLnBrk="1" hangingPunct="1"/>
            <a:endParaRPr lang="ru-RU" altLang="ru-RU" sz="1800" dirty="0">
              <a:cs typeface="Calibri" panose="020F0502020204030204" pitchFamily="34" charset="0"/>
            </a:endParaRPr>
          </a:p>
          <a:p>
            <a:pPr eaLnBrk="1" hangingPunct="1"/>
            <a:endParaRPr lang="ru-RU" altLang="ru-RU" dirty="0" smtClean="0"/>
          </a:p>
          <a:p>
            <a:pPr eaLnBrk="1" hangingPunct="1"/>
            <a:endParaRPr lang="ru-RU" altLang="ru-RU" dirty="0" smtClean="0"/>
          </a:p>
        </p:txBody>
      </p:sp>
      <p:pic>
        <p:nvPicPr>
          <p:cNvPr id="15364" name="Рисунок 3" descr="кар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4725144"/>
            <a:ext cx="1110854" cy="152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 descr="https://404store.com/2018/08/03/Bina_pencil_red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7118" y="1621171"/>
            <a:ext cx="576064" cy="5573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https://404store.com/2018/08/03/Bina_pencil_red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7118" y="3141077"/>
            <a:ext cx="576064" cy="5573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41980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20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7030A0"/>
      </a:hlink>
      <a:folHlink>
        <a:srgbClr val="5F497A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1093</TotalTime>
  <Words>400</Words>
  <Application>Microsoft Office PowerPoint</Application>
  <PresentationFormat>Экран (4:3)</PresentationFormat>
  <Paragraphs>115</Paragraphs>
  <Slides>12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8" baseType="lpstr">
      <vt:lpstr>Arial</vt:lpstr>
      <vt:lpstr>Calibri</vt:lpstr>
      <vt:lpstr>Comic Sans MS</vt:lpstr>
      <vt:lpstr>Mistral</vt:lpstr>
      <vt:lpstr>Times New Roman</vt:lpstr>
      <vt:lpstr>Тема Office</vt:lpstr>
      <vt:lpstr>Презентация PowerPoint</vt:lpstr>
      <vt:lpstr>Количество обучающихся  в 2021-2022 учебном году в основной школе</vt:lpstr>
      <vt:lpstr>Презентация PowerPoint</vt:lpstr>
      <vt:lpstr>Отличник-1</vt:lpstr>
      <vt:lpstr>Хорошисты -12</vt:lpstr>
      <vt:lpstr>Резерв-5</vt:lpstr>
      <vt:lpstr>Неуспевающие-11</vt:lpstr>
      <vt:lpstr>Работа с одаренными детьми ВСоШ-21</vt:lpstr>
      <vt:lpstr>Работа с обучающимися,  испытывающих трудности в обучении</vt:lpstr>
      <vt:lpstr>Итог ДО</vt:lpstr>
      <vt:lpstr>Задачи на II четверть 2021-2022 уч. год</vt:lpstr>
      <vt:lpstr>Задачи на II четверть 2021-2022 уч. год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Учетная запись Майкрософт</cp:lastModifiedBy>
  <cp:revision>71</cp:revision>
  <dcterms:created xsi:type="dcterms:W3CDTF">2014-11-07T17:01:55Z</dcterms:created>
  <dcterms:modified xsi:type="dcterms:W3CDTF">2021-11-18T12:09:12Z</dcterms:modified>
</cp:coreProperties>
</file>