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73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s.dnevnik.ru/v2/reports/default?school=39630&amp;report=student-movement-arrived&amp;year=2023&amp;fromDate=01.09.2023&amp;toDate=28.10.2023&amp;moveType=1&amp;sortBy=1&amp;sort=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s.dnevnik.ru/v2/reports/default?school=39630&amp;report=student-movement-dropout&amp;year=2023&amp;fromDate=01.09.2023&amp;toDate=28.10.2023&amp;moveType=4&amp;sortBy=1&amp;sort=2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748" y="188640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ИТОГИ УЧЕБНОЙ РАБОТЫ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НАЧАЛЬНОЙ И ОСНОВНОЙ ШКОЛЫ ЗА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четверть2023-2024 учебного года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8109594" cy="4580207"/>
          </a:xfrm>
          <a:prstGeom prst="rect">
            <a:avLst/>
          </a:prstGeom>
        </p:spPr>
      </p:pic>
      <p:pic>
        <p:nvPicPr>
          <p:cNvPr id="5" name="Рисунок 4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984" y="1992519"/>
            <a:ext cx="7480448" cy="4224872"/>
          </a:xfrm>
          <a:prstGeom prst="rect">
            <a:avLst/>
          </a:prstGeom>
        </p:spPr>
      </p:pic>
      <p:pic>
        <p:nvPicPr>
          <p:cNvPr id="6" name="Рисунок 5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856" y="2306989"/>
            <a:ext cx="7740352" cy="437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13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12038"/>
            <a:ext cx="2558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Анализ итогов ОГЭ-2023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723350"/>
              </p:ext>
            </p:extLst>
          </p:nvPr>
        </p:nvGraphicFramePr>
        <p:xfrm>
          <a:off x="179513" y="719132"/>
          <a:ext cx="8568943" cy="5631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1591"/>
                <a:gridCol w="952169"/>
                <a:gridCol w="952169"/>
                <a:gridCol w="952169"/>
                <a:gridCol w="952169"/>
                <a:gridCol w="952169"/>
                <a:gridCol w="952169"/>
                <a:gridCol w="952169"/>
                <a:gridCol w="952169"/>
              </a:tblGrid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предмет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 списку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 по выбору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«2»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«3»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«4»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«5»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успев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качество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 балл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РУССКИЙ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9-а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72,2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27,7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9-б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43,48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13,04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Итого: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56,1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19,5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2,28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МАТЕМ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9-а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33,3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9-б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2.39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Итого: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21,95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323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ОБЩЕСТВО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9-а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9-б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22,2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5,56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2,39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27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21,2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3,03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ИНФОРМ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9-а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9-б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Итого: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323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ГЕОГРАФИЯ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9-а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63,6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18,18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2,82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9-б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Итого: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50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14,29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2,64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323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БИОЛОГИЯ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9-а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9-б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2,75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  <a:tr h="161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Итого: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50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25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2,75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9" marR="45179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795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495731"/>
              </p:ext>
            </p:extLst>
          </p:nvPr>
        </p:nvGraphicFramePr>
        <p:xfrm>
          <a:off x="323528" y="1052736"/>
          <a:ext cx="8229601" cy="2453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414"/>
                <a:gridCol w="788826"/>
                <a:gridCol w="1213751"/>
                <a:gridCol w="1104256"/>
                <a:gridCol w="1183847"/>
                <a:gridCol w="847116"/>
                <a:gridCol w="847116"/>
                <a:gridCol w="873275"/>
              </a:tblGrid>
              <a:tr h="430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 обучающегося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</a:tr>
              <a:tr h="215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</a:tr>
              <a:tr h="215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</a:tr>
              <a:tr h="215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</a:tr>
              <a:tr h="215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</a:tr>
              <a:tr h="215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</a:tr>
              <a:tr h="215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</a:tr>
              <a:tr h="215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</a:tr>
              <a:tr h="215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111" marR="60111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407367"/>
            <a:ext cx="279147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ОГЭ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28343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Причины низких результатов:</a:t>
            </a:r>
            <a:endParaRPr lang="ru-RU" sz="2000" dirty="0"/>
          </a:p>
          <a:p>
            <a:pPr lvl="0"/>
            <a:r>
              <a:rPr lang="ru-RU" sz="2000" dirty="0" smtClean="0"/>
              <a:t>1. Не </a:t>
            </a:r>
            <a:r>
              <a:rPr lang="ru-RU" sz="2000" dirty="0"/>
              <a:t>сформированы умения  сопоставлять, сравнивать суждения, выявлять признаки, систематизировать факты, понятия, извлекать нужную информацию из источника, т.к. слабые теоретические знания по предметам.</a:t>
            </a:r>
          </a:p>
          <a:p>
            <a:pPr lvl="0"/>
            <a:r>
              <a:rPr lang="ru-RU" sz="2000" dirty="0" smtClean="0"/>
              <a:t>2. Отсутствует </a:t>
            </a:r>
            <a:r>
              <a:rPr lang="ru-RU" sz="2000" dirty="0"/>
              <a:t>систематическая самостоятельная работа учащихся по подготовке к экзаменам.</a:t>
            </a:r>
          </a:p>
          <a:p>
            <a:pPr lvl="0"/>
            <a:r>
              <a:rPr lang="ru-RU" sz="2000" dirty="0" smtClean="0"/>
              <a:t>3. Не </a:t>
            </a:r>
            <a:r>
              <a:rPr lang="ru-RU" sz="2000" dirty="0"/>
              <a:t>осуществляется контроль со стороны родителей за посещаемостью уроков и дополнительных занятий, за выполнением домашнего задания. </a:t>
            </a:r>
            <a:endParaRPr lang="ru-RU" sz="2000" dirty="0" smtClean="0"/>
          </a:p>
          <a:p>
            <a:pPr lvl="0"/>
            <a:r>
              <a:rPr lang="ru-RU" sz="2000" dirty="0" smtClean="0"/>
              <a:t>4.Не </a:t>
            </a:r>
            <a:r>
              <a:rPr lang="ru-RU" sz="2000" dirty="0"/>
              <a:t>привлекаются родители к ответственности за отсутствие должного внимания к школьным проблемам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770485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По результатам  ОГЭ, можно обозначить следующие задачи на 2023-2024 учебный год</a:t>
            </a:r>
            <a:r>
              <a:rPr lang="ru-RU" sz="2000" b="1" dirty="0" smtClean="0"/>
              <a:t>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b="1" dirty="0"/>
              <a:t>о</a:t>
            </a:r>
            <a:r>
              <a:rPr lang="ru-RU" sz="2000" b="1" dirty="0" smtClean="0"/>
              <a:t>существлять ежедневный контроль   посещаемости занятий,  пропусков уроков обучающимися с принятием мер воздействия на прогульщиков;</a:t>
            </a:r>
            <a:endParaRPr lang="ru-RU" sz="2000" b="1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ru-RU" dirty="0"/>
              <a:t>совершенствовать систему </a:t>
            </a:r>
            <a:r>
              <a:rPr lang="ru-RU" dirty="0" err="1"/>
              <a:t>внутришкольного</a:t>
            </a:r>
            <a:r>
              <a:rPr lang="ru-RU" dirty="0"/>
              <a:t> мониторинга уровня </a:t>
            </a:r>
            <a:r>
              <a:rPr lang="ru-RU" dirty="0" err="1"/>
              <a:t>обученности</a:t>
            </a:r>
            <a:r>
              <a:rPr lang="ru-RU" dirty="0"/>
              <a:t> обучающихся 9 классов;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dirty="0"/>
              <a:t>использовать для подготовки учащихся открытые банки тестовых заданий;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dirty="0"/>
              <a:t>совершенствовать методику преподавания с учетом требований итоговой аттестации;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dirty="0" smtClean="0"/>
              <a:t>на </a:t>
            </a:r>
            <a:r>
              <a:rPr lang="ru-RU" dirty="0"/>
              <a:t>заседаниях школьных МО регулярно обсуждать результаты проводимых контрольных срезов и намечать пути по ликвидации возникающих у учащихся затруднений, обсудить результаты государственной итоговой аттестации выпускников 9 класса и разработать план устранения недостатков и обеспечить его выполнение в течение года.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dirty="0"/>
              <a:t>с целью обеспечения систематичности подготовки выпускников к занятиям организовать тесное сотрудничество учителей-предметников, классных руководителей с учащимися, их родителями (законными представителями).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661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270436"/>
              </p:ext>
            </p:extLst>
          </p:nvPr>
        </p:nvGraphicFramePr>
        <p:xfrm>
          <a:off x="467543" y="1196752"/>
          <a:ext cx="8136906" cy="3600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6290"/>
                <a:gridCol w="628109"/>
                <a:gridCol w="657262"/>
                <a:gridCol w="656377"/>
                <a:gridCol w="657262"/>
                <a:gridCol w="747369"/>
                <a:gridCol w="747369"/>
                <a:gridCol w="879882"/>
                <a:gridCol w="916986"/>
              </a:tblGrid>
              <a:tr h="7002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Классы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1-а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1-б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3-а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3-б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4-а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4-б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2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 начало года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2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Прибыло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2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Выбыло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92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 конец четверти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168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410180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Движение обучающихся  начальной школы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en-US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четверти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2023-2024 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уч. года</a:t>
            </a:r>
            <a:endParaRPr lang="ru-RU" alt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684495"/>
              </p:ext>
            </p:extLst>
          </p:nvPr>
        </p:nvGraphicFramePr>
        <p:xfrm>
          <a:off x="827584" y="1196752"/>
          <a:ext cx="5976664" cy="4011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3623"/>
                <a:gridCol w="3389764"/>
                <a:gridCol w="209327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effectLst/>
                          <a:hlinkClick r:id="rId2"/>
                        </a:rPr>
                        <a:t>Фамилия, имя, отчество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Класс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38100" marB="38100" anchor="ctr"/>
                </a:tc>
              </a:tr>
              <a:tr h="124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9-а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131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5-б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131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8-а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124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131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131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5-а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124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6-а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131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5-б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131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5-б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124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6-а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131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7-б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131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9-б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131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6-а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3576" y="116632"/>
            <a:ext cx="7848872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Итого за отчётный период с 01.09.2023 по 28.10.2023 в основную школу прибыло учеников: 13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5085184"/>
            <a:ext cx="41311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5класс-6: 6 класс-6, 7 класс-1; 9 класс- 2.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885855"/>
              </p:ext>
            </p:extLst>
          </p:nvPr>
        </p:nvGraphicFramePr>
        <p:xfrm>
          <a:off x="827584" y="1048763"/>
          <a:ext cx="5904656" cy="4507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483"/>
                <a:gridCol w="3401814"/>
                <a:gridCol w="186835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effectLst/>
                          <a:hlinkClick r:id="rId2"/>
                        </a:rPr>
                        <a:t>Фамилия, имя, отчество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Класс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7-а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8-а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5-б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7-б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6-а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9-б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5-б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7-а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7-б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5-б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7-а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9-а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5-а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217766"/>
            <a:ext cx="84996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Итого за отчётный период с 01.09.2023 по 28.10.2023 из основной школы  выбыло учеников: 14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6237312"/>
            <a:ext cx="5138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 класс-5; 6 класс-1; 7 класс-5; 8 класс-1; 9 класс-2.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150716"/>
              </p:ext>
            </p:extLst>
          </p:nvPr>
        </p:nvGraphicFramePr>
        <p:xfrm>
          <a:off x="251519" y="1052736"/>
          <a:ext cx="8136906" cy="4066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1"/>
                <a:gridCol w="1224136"/>
                <a:gridCol w="1728192"/>
                <a:gridCol w="1767225"/>
                <a:gridCol w="1064642"/>
                <a:gridCol w="91255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Отличники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Хорошисты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Неуспевающие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усп-ти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кач-ва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26,32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94,12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23,53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22,73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7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95,24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19,05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97,62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22,78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376590"/>
            <a:ext cx="56704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Успеваемость, качество знаний по начальной школе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645629"/>
              </p:ext>
            </p:extLst>
          </p:nvPr>
        </p:nvGraphicFramePr>
        <p:xfrm>
          <a:off x="683568" y="1124744"/>
          <a:ext cx="7704856" cy="3470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 ученика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Винник С.В.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Громова И.А.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Ильясова М.М.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чел.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520606"/>
            <a:ext cx="35489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Резерв (учащиеся с одной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018703"/>
              </p:ext>
            </p:extLst>
          </p:nvPr>
        </p:nvGraphicFramePr>
        <p:xfrm>
          <a:off x="683568" y="980728"/>
          <a:ext cx="7416825" cy="5643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2485"/>
                <a:gridCol w="842485"/>
                <a:gridCol w="1252642"/>
                <a:gridCol w="1466959"/>
                <a:gridCol w="1571161"/>
                <a:gridCol w="733110"/>
                <a:gridCol w="70798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Учитель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 списку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Отличники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Хорошисты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Неуспевающие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 усп-ти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кач-ва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3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5-а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5-б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  </a:t>
                      </a:r>
                      <a:r>
                        <a:rPr lang="ru-RU" sz="1400" dirty="0" smtClean="0">
                          <a:effectLst/>
                        </a:rPr>
                        <a:t>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            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7-а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  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7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7-б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8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7-д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8-а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8-б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9-а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9-б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          55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376590"/>
            <a:ext cx="55179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Успеваемость, качество знаний по основной школе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3548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Резерв (учащиеся с одной </a:t>
            </a:r>
            <a:r>
              <a:rPr lang="ru-RU" b="1" dirty="0">
                <a:solidFill>
                  <a:schemeClr val="tx2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b="1" dirty="0">
                <a:solidFill>
                  <a:schemeClr val="tx2"/>
                </a:solidFill>
                <a:ea typeface="Calibri" pitchFamily="34" charset="0"/>
                <a:cs typeface="Times New Roman" pitchFamily="18" charset="0"/>
              </a:rPr>
              <a:t>»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: </a:t>
            </a:r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859621"/>
              </p:ext>
            </p:extLst>
          </p:nvPr>
        </p:nvGraphicFramePr>
        <p:xfrm>
          <a:off x="467546" y="1052736"/>
          <a:ext cx="8136903" cy="385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3589"/>
                <a:gridCol w="2034438"/>
                <a:gridCol w="2034438"/>
                <a:gridCol w="203443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 ученика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***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Кагаова А.Р.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Потапова С.А.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Кагаова А.Р.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Гиоева Е.Х.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***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Кочиева С.А.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чел.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33525" y="3127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8"/>
            <a:ext cx="640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Психологические причины, лежащие в основе неуспеваемости, можно объединить в две группы:</a:t>
            </a:r>
          </a:p>
          <a:p>
            <a:r>
              <a:rPr lang="ru-RU" dirty="0"/>
              <a:t>1) недостатки познавательной деятельности учащихся;</a:t>
            </a:r>
          </a:p>
          <a:p>
            <a:r>
              <a:rPr lang="ru-RU" dirty="0"/>
              <a:t>2) недостатки развития мотивационной сферы детей.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9572" y="1700808"/>
            <a:ext cx="66247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/>
              <a:t>Родители считают причиной неуспеваемости своих детей:</a:t>
            </a:r>
            <a:endParaRPr lang="ru-RU" dirty="0"/>
          </a:p>
          <a:p>
            <a:r>
              <a:rPr lang="ru-RU" dirty="0"/>
              <a:t>-неумение найти подход к ребенку </a:t>
            </a:r>
          </a:p>
          <a:p>
            <a:r>
              <a:rPr lang="ru-RU" dirty="0"/>
              <a:t>-неинтересное преподавание предмета </a:t>
            </a:r>
          </a:p>
          <a:p>
            <a:r>
              <a:rPr lang="ru-RU" dirty="0"/>
              <a:t>-лень ребенка </a:t>
            </a:r>
          </a:p>
          <a:p>
            <a:r>
              <a:rPr lang="ru-RU" dirty="0"/>
              <a:t>-несправедливость учителей </a:t>
            </a:r>
          </a:p>
          <a:p>
            <a:r>
              <a:rPr lang="ru-RU" dirty="0"/>
              <a:t>-недостаток внимания к ребенку со стороны учителя </a:t>
            </a:r>
          </a:p>
          <a:p>
            <a:r>
              <a:rPr lang="ru-RU" dirty="0"/>
              <a:t>-учебные нагрузки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5056" y="3861048"/>
            <a:ext cx="70567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/>
              <a:t>Учителя считают:</a:t>
            </a:r>
            <a:endParaRPr lang="ru-RU" dirty="0"/>
          </a:p>
          <a:p>
            <a:r>
              <a:rPr lang="ru-RU" dirty="0"/>
              <a:t>-здоровье ребенка </a:t>
            </a:r>
          </a:p>
          <a:p>
            <a:r>
              <a:rPr lang="ru-RU" dirty="0"/>
              <a:t>-семейные проблемы </a:t>
            </a:r>
          </a:p>
          <a:p>
            <a:r>
              <a:rPr lang="ru-RU" dirty="0"/>
              <a:t>-пассивность родителей </a:t>
            </a:r>
          </a:p>
          <a:p>
            <a:r>
              <a:rPr lang="ru-RU" dirty="0"/>
              <a:t>-педагогическая запущенность </a:t>
            </a:r>
          </a:p>
          <a:p>
            <a:r>
              <a:rPr lang="ru-RU" dirty="0"/>
              <a:t>-неумение родителей помочь своему </a:t>
            </a:r>
            <a:r>
              <a:rPr lang="ru-RU" dirty="0" smtClean="0"/>
              <a:t>ребенку, отсутствие контроля</a:t>
            </a:r>
            <a:endParaRPr lang="ru-RU" dirty="0"/>
          </a:p>
          <a:p>
            <a:r>
              <a:rPr lang="ru-RU" dirty="0"/>
              <a:t>-тревожность ребенка </a:t>
            </a:r>
          </a:p>
          <a:p>
            <a:r>
              <a:rPr lang="ru-RU" dirty="0"/>
              <a:t>-сложность программы </a:t>
            </a:r>
          </a:p>
          <a:p>
            <a:r>
              <a:rPr lang="ru-RU" dirty="0"/>
              <a:t>-низкая самооценка </a:t>
            </a:r>
            <a:r>
              <a:rPr lang="ru-RU" dirty="0" smtClean="0"/>
              <a:t>ученика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968</Words>
  <Application>Microsoft Office PowerPoint</Application>
  <PresentationFormat>Экран (4:3)</PresentationFormat>
  <Paragraphs>646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User</cp:lastModifiedBy>
  <cp:revision>14</cp:revision>
  <dcterms:created xsi:type="dcterms:W3CDTF">2023-11-28T20:28:39Z</dcterms:created>
  <dcterms:modified xsi:type="dcterms:W3CDTF">2024-01-10T07:02:18Z</dcterms:modified>
</cp:coreProperties>
</file>