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9" r:id="rId10"/>
    <p:sldId id="270" r:id="rId11"/>
    <p:sldId id="271" r:id="rId12"/>
    <p:sldId id="273" r:id="rId13"/>
    <p:sldId id="275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schools.dnevnik.ru/v2/reports/default?school=39630&amp;report=student-movement-arrived&amp;year=2023&amp;fromDate=01.09.2023&amp;toDate=28.10.2023&amp;moveType=1&amp;sortBy=1&amp;sort=2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schools.dnevnik.ru/v2/reports/default?school=39630&amp;report=student-movement-dropout&amp;year=2023&amp;fromDate=01.09.2023&amp;toDate=28.10.2023&amp;moveType=4&amp;sortBy=1&amp;sort=2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9748" y="188640"/>
            <a:ext cx="82809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ИТОГИ УЧЕБНОЙ РАБОТЫ 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НАЧАЛЬНОЙ И ОСНОВНОЙ ШКОЛЫ ЗА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четверть2023-2024 учебного года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1484784"/>
            <a:ext cx="8109594" cy="4580207"/>
          </a:xfrm>
          <a:prstGeom prst="rect">
            <a:avLst/>
          </a:prstGeom>
        </p:spPr>
      </p:pic>
      <p:pic>
        <p:nvPicPr>
          <p:cNvPr id="5" name="Рисунок 4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984" y="1992519"/>
            <a:ext cx="7480448" cy="4224872"/>
          </a:xfrm>
          <a:prstGeom prst="rect">
            <a:avLst/>
          </a:prstGeom>
        </p:spPr>
      </p:pic>
      <p:pic>
        <p:nvPicPr>
          <p:cNvPr id="6" name="Рисунок 5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0856" y="2306989"/>
            <a:ext cx="7740352" cy="4371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139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212038"/>
            <a:ext cx="2558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Анализ итогов ОГЭ-2023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3723350"/>
              </p:ext>
            </p:extLst>
          </p:nvPr>
        </p:nvGraphicFramePr>
        <p:xfrm>
          <a:off x="179513" y="719132"/>
          <a:ext cx="8568943" cy="56317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51591"/>
                <a:gridCol w="952169"/>
                <a:gridCol w="952169"/>
                <a:gridCol w="952169"/>
                <a:gridCol w="952169"/>
                <a:gridCol w="952169"/>
                <a:gridCol w="952169"/>
                <a:gridCol w="952169"/>
                <a:gridCol w="952169"/>
              </a:tblGrid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предмет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 списку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 по выбору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«2»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«3»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«4»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«5»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успев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качество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сред балл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</a:rPr>
                        <a:t>РУССКИЙ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9-а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18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72,2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27,7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9-б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23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</a:rPr>
                        <a:t>13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43,48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13,04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2,6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Итого: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41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</a:rPr>
                        <a:t>18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</a:rPr>
                        <a:t>56,1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</a:rPr>
                        <a:t>19,5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2,28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</a:rPr>
                        <a:t>МАТЕМ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9-а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18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</a:rPr>
                        <a:t>12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6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33,3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2.3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9-б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23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</a:rPr>
                        <a:t>20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2.39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Итого: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41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</a:rPr>
                        <a:t>32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9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21,95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0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2,2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</a:tr>
              <a:tr h="3232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</a:rPr>
                        <a:t>ОБЩЕСТВО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9-а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</a:rPr>
                        <a:t>12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2,2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9-б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18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</a:rPr>
                        <a:t>15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22,2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5,56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2,39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Итого: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33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</a:rPr>
                        <a:t>27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21,2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3,03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2,3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</a:rPr>
                        <a:t>ИНФОРМ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9-а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</a:rPr>
                        <a:t>4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2,5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9-б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16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</a:rPr>
                        <a:t>8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2,5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Итого: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24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</a:rPr>
                        <a:t>12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2,5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</a:tr>
              <a:tr h="3232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</a:rPr>
                        <a:t>ГЕОГРАФИЯ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9-а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</a:rPr>
                        <a:t>4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63,6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18,18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2,82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9-б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</a:rPr>
                        <a:t>3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Итого: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14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</a:rPr>
                        <a:t>7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</a:rPr>
                        <a:t>50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</a:rPr>
                        <a:t>14,29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2,64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</a:tr>
              <a:tr h="3232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</a:rPr>
                        <a:t>БИОЛОГИЯ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9-а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</a:rPr>
                        <a:t>-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9-б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</a:rPr>
                        <a:t>2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25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2,75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Итого: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</a:rPr>
                        <a:t>2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</a:rPr>
                        <a:t>50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</a:rPr>
                        <a:t>25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2,75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179" marR="45179" marT="0" marB="0"/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479550" y="1600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5495731"/>
              </p:ext>
            </p:extLst>
          </p:nvPr>
        </p:nvGraphicFramePr>
        <p:xfrm>
          <a:off x="323528" y="1052736"/>
          <a:ext cx="8229601" cy="2453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71414"/>
                <a:gridCol w="788826"/>
                <a:gridCol w="1213751"/>
                <a:gridCol w="1104256"/>
                <a:gridCol w="1183847"/>
                <a:gridCol w="847116"/>
                <a:gridCol w="847116"/>
                <a:gridCol w="873275"/>
              </a:tblGrid>
              <a:tr h="4301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Ф.И. обучающегося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общество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информатика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география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биология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</a:tr>
              <a:tr h="2150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</a:tr>
              <a:tr h="2150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</a:tr>
              <a:tr h="2150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</a:tr>
              <a:tr h="2150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</a:tr>
              <a:tr h="2150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</a:tr>
              <a:tr h="2150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</a:tr>
              <a:tr h="2150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</a:tr>
              <a:tr h="2150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Итого: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111" marR="60111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79512" y="407367"/>
            <a:ext cx="279147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ОЦЕНКИ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 ОГЭ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028343"/>
            <a:ext cx="763284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Причины низких результатов:</a:t>
            </a:r>
            <a:endParaRPr lang="ru-RU" sz="2000" dirty="0"/>
          </a:p>
          <a:p>
            <a:pPr lvl="0"/>
            <a:r>
              <a:rPr lang="ru-RU" sz="2000" dirty="0" smtClean="0"/>
              <a:t>1. Не </a:t>
            </a:r>
            <a:r>
              <a:rPr lang="ru-RU" sz="2000" dirty="0"/>
              <a:t>сформированы умения  сопоставлять, сравнивать суждения, выявлять признаки, систематизировать факты, понятия, извлекать нужную информацию из источника, т.к. слабые теоретические знания по предметам.</a:t>
            </a:r>
          </a:p>
          <a:p>
            <a:pPr lvl="0"/>
            <a:r>
              <a:rPr lang="ru-RU" sz="2000" dirty="0" smtClean="0"/>
              <a:t>2. Отсутствует </a:t>
            </a:r>
            <a:r>
              <a:rPr lang="ru-RU" sz="2000" dirty="0"/>
              <a:t>систематическая самостоятельная работа учащихся по подготовке к экзаменам.</a:t>
            </a:r>
          </a:p>
          <a:p>
            <a:pPr lvl="0"/>
            <a:r>
              <a:rPr lang="ru-RU" sz="2000" dirty="0" smtClean="0"/>
              <a:t>3. Не </a:t>
            </a:r>
            <a:r>
              <a:rPr lang="ru-RU" sz="2000" dirty="0"/>
              <a:t>осуществляется контроль со стороны родителей за посещаемостью уроков и дополнительных занятий, за выполнением домашнего задания. </a:t>
            </a:r>
            <a:endParaRPr lang="ru-RU" sz="2000" dirty="0" smtClean="0"/>
          </a:p>
          <a:p>
            <a:pPr lvl="0"/>
            <a:r>
              <a:rPr lang="ru-RU" sz="2000" dirty="0" smtClean="0"/>
              <a:t>4.Не </a:t>
            </a:r>
            <a:r>
              <a:rPr lang="ru-RU" sz="2000" dirty="0"/>
              <a:t>привлекаются родители к ответственности за отсутствие должного внимания к школьным проблемам ребенка.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548680"/>
            <a:ext cx="7704856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По результатам  ОГЭ, можно обозначить следующие задачи на 2023-2024 учебный год</a:t>
            </a:r>
            <a:r>
              <a:rPr lang="ru-RU" sz="2000" b="1" dirty="0" smtClean="0"/>
              <a:t>: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ru-RU" sz="2000" b="1" dirty="0"/>
              <a:t>о</a:t>
            </a:r>
            <a:r>
              <a:rPr lang="ru-RU" sz="2000" b="1" dirty="0" smtClean="0"/>
              <a:t>существлять ежедневный контроль   посещаемости занятий,  пропусков уроков обучающимися с принятием мер воздействия на прогульщиков;</a:t>
            </a:r>
            <a:endParaRPr lang="ru-RU" sz="2000" b="1" dirty="0"/>
          </a:p>
          <a:p>
            <a:pPr marL="285750" lvl="0" indent="-285750">
              <a:buFont typeface="Wingdings" pitchFamily="2" charset="2"/>
              <a:buChar char="§"/>
            </a:pPr>
            <a:r>
              <a:rPr lang="ru-RU" dirty="0"/>
              <a:t>совершенствовать систему </a:t>
            </a:r>
            <a:r>
              <a:rPr lang="ru-RU" dirty="0" err="1"/>
              <a:t>внутришкольного</a:t>
            </a:r>
            <a:r>
              <a:rPr lang="ru-RU" dirty="0"/>
              <a:t> мониторинга уровня </a:t>
            </a:r>
            <a:r>
              <a:rPr lang="ru-RU" dirty="0" err="1"/>
              <a:t>обученности</a:t>
            </a:r>
            <a:r>
              <a:rPr lang="ru-RU" dirty="0"/>
              <a:t> обучающихся 9 классов;</a:t>
            </a:r>
          </a:p>
          <a:p>
            <a:pPr marL="285750" lvl="0" indent="-285750">
              <a:buFont typeface="Wingdings" pitchFamily="2" charset="2"/>
              <a:buChar char="§"/>
            </a:pPr>
            <a:r>
              <a:rPr lang="ru-RU" dirty="0"/>
              <a:t>использовать для подготовки учащихся открытые банки тестовых заданий;</a:t>
            </a:r>
          </a:p>
          <a:p>
            <a:pPr marL="285750" lvl="0" indent="-285750">
              <a:buFont typeface="Wingdings" pitchFamily="2" charset="2"/>
              <a:buChar char="§"/>
            </a:pPr>
            <a:r>
              <a:rPr lang="ru-RU" dirty="0"/>
              <a:t>совершенствовать методику преподавания с учетом требований итоговой аттестации;</a:t>
            </a:r>
          </a:p>
          <a:p>
            <a:pPr marL="285750" lvl="0" indent="-285750">
              <a:buFont typeface="Wingdings" pitchFamily="2" charset="2"/>
              <a:buChar char="§"/>
            </a:pPr>
            <a:r>
              <a:rPr lang="ru-RU" dirty="0" smtClean="0"/>
              <a:t>на </a:t>
            </a:r>
            <a:r>
              <a:rPr lang="ru-RU" dirty="0"/>
              <a:t>заседаниях школьных МО регулярно обсуждать результаты проводимых контрольных срезов и намечать пути по ликвидации возникающих у учащихся затруднений, обсудить результаты государственной итоговой аттестации выпускников 9 класса и разработать план устранения недостатков и обеспечить его выполнение в течение года.</a:t>
            </a:r>
          </a:p>
          <a:p>
            <a:pPr marL="285750" lvl="0" indent="-285750">
              <a:buFont typeface="Wingdings" pitchFamily="2" charset="2"/>
              <a:buChar char="§"/>
            </a:pPr>
            <a:r>
              <a:rPr lang="ru-RU" dirty="0"/>
              <a:t>с целью обеспечения систематичности подготовки выпускников к занятиям организовать тесное сотрудничество учителей-предметников, классных руководителей с учащимися, их родителями (законными представителями).</a:t>
            </a:r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6618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6270436"/>
              </p:ext>
            </p:extLst>
          </p:nvPr>
        </p:nvGraphicFramePr>
        <p:xfrm>
          <a:off x="467543" y="1196752"/>
          <a:ext cx="8136906" cy="36003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46290"/>
                <a:gridCol w="628109"/>
                <a:gridCol w="657262"/>
                <a:gridCol w="656377"/>
                <a:gridCol w="657262"/>
                <a:gridCol w="747369"/>
                <a:gridCol w="747369"/>
                <a:gridCol w="879882"/>
                <a:gridCol w="916986"/>
              </a:tblGrid>
              <a:tr h="7002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Классы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1-а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1-б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3-а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3-б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4-а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4-б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Итого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002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На начало года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27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18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17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22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139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002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Прибыло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9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002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Выбыло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9924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На конец четверти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20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19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27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19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145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691680" y="5486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75656" y="410180"/>
            <a:ext cx="63367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Движение обучающихся  начальной школы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</a:t>
            </a:r>
            <a:r>
              <a:rPr lang="en-US" altLang="ru-RU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ru-RU" altLang="ru-RU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четверти </a:t>
            </a:r>
            <a:r>
              <a:rPr lang="ru-RU" altLang="ru-RU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2023-2024 </a:t>
            </a:r>
            <a:r>
              <a:rPr lang="ru-RU" altLang="ru-RU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уч. года</a:t>
            </a:r>
            <a:endParaRPr lang="ru-RU" altLang="ru-RU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8684495"/>
              </p:ext>
            </p:extLst>
          </p:nvPr>
        </p:nvGraphicFramePr>
        <p:xfrm>
          <a:off x="827584" y="1196752"/>
          <a:ext cx="5976664" cy="40111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3623"/>
                <a:gridCol w="3389764"/>
                <a:gridCol w="2093277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№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 dirty="0">
                          <a:effectLst/>
                          <a:hlinkClick r:id="rId2"/>
                        </a:rPr>
                        <a:t>Фамилия, имя, отчество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Класс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38100" marB="38100" anchor="ctr"/>
                </a:tc>
              </a:tr>
              <a:tr h="1244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*****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9-а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1314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*****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5-б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1314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*****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8-а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1244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*****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5-а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1314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*****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5-а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1314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*****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5-а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1244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*****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6-а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1314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*****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5-б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1314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*****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5-б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1244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*****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6-а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1314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*****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7-б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1314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*****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9-б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1314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*****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6-а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03576" y="116632"/>
            <a:ext cx="7848872" cy="1354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Итого за отчётный период с 01.09.2023 по 28.10.2023 в основную школу прибыло учеников: 13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1600" y="5085184"/>
            <a:ext cx="41311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5класс-6: 6 класс-6, 7 класс-1; 9 класс- 2.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8885855"/>
              </p:ext>
            </p:extLst>
          </p:nvPr>
        </p:nvGraphicFramePr>
        <p:xfrm>
          <a:off x="827584" y="1048763"/>
          <a:ext cx="5904656" cy="45079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4483"/>
                <a:gridCol w="3401814"/>
                <a:gridCol w="1868359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№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 dirty="0">
                          <a:effectLst/>
                          <a:hlinkClick r:id="rId2"/>
                        </a:rPr>
                        <a:t>Фамилия, имя, отчество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Класс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38100" marB="3810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*****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7-а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*****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8-а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*****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5-а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*****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5-б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*****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7-б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*****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6-а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*****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9-б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*****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5-б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*****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7-а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*****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7-б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*****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5-б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12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*****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7-а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13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*****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9-а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14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*****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5-а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76200" marT="38100" marB="38100" anchor="ctr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07504" y="217766"/>
            <a:ext cx="849969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Итого за отчётный период с 01.09.2023 по 28.10.2023 из основной школы  выбыло учеников: 14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31640" y="6237312"/>
            <a:ext cx="5138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5 класс-5; 6 класс-1; 7 класс-5; 8 класс-1; 9 класс-2.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9150716"/>
              </p:ext>
            </p:extLst>
          </p:nvPr>
        </p:nvGraphicFramePr>
        <p:xfrm>
          <a:off x="251519" y="1052736"/>
          <a:ext cx="8136906" cy="40660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0161"/>
                <a:gridCol w="1224136"/>
                <a:gridCol w="1728192"/>
                <a:gridCol w="1767225"/>
                <a:gridCol w="1064642"/>
                <a:gridCol w="91255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Учитель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Отличники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Хорошисты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Неуспевающие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усп-ти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кач-ва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3-а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26,32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3-б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94,12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23,53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746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4-а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22,73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778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4-б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95,24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19,05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97,62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22,78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79512" y="376590"/>
            <a:ext cx="56704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Успеваемость, качество знаний по начальной школе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9645629"/>
              </p:ext>
            </p:extLst>
          </p:nvPr>
        </p:nvGraphicFramePr>
        <p:xfrm>
          <a:off x="683568" y="1124744"/>
          <a:ext cx="7704856" cy="34701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26214"/>
                <a:gridCol w="1926214"/>
                <a:gridCol w="1926214"/>
                <a:gridCol w="1926214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Ф.И. ученика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Предмет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Учитель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3-а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Английский язык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Винник С.В.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797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3-б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Английский язык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797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4-а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Громова И.А.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03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4-б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Ильясова М.М.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чел.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95536" y="520606"/>
            <a:ext cx="354892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Резерв (учащиеся с одной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: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0018703"/>
              </p:ext>
            </p:extLst>
          </p:nvPr>
        </p:nvGraphicFramePr>
        <p:xfrm>
          <a:off x="683568" y="980728"/>
          <a:ext cx="7416825" cy="56433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2485"/>
                <a:gridCol w="842485"/>
                <a:gridCol w="1252642"/>
                <a:gridCol w="1466959"/>
                <a:gridCol w="1571161"/>
                <a:gridCol w="733110"/>
                <a:gridCol w="707983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Класс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Учитель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По списку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Отличники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Хорошисты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Неуспевающие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%  усп-ти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%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кач-ва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30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5-а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5-б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       </a:t>
                      </a:r>
                      <a:r>
                        <a:rPr lang="ru-RU" sz="1400" dirty="0" smtClean="0">
                          <a:effectLst/>
                        </a:rPr>
                        <a:t>6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             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46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7-а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   20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76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7-б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22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84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7-д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51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8-а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6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46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8-б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15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00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9-а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19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28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9-б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17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ИТОГО: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               55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23528" y="376590"/>
            <a:ext cx="551798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Успеваемость, качество знаний по основной школе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404664"/>
            <a:ext cx="35489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Резерв (учащиеся с одной </a:t>
            </a:r>
            <a:r>
              <a:rPr lang="ru-RU" b="1" dirty="0">
                <a:solidFill>
                  <a:schemeClr val="tx2"/>
                </a:solidFill>
                <a:ea typeface="Calibri" pitchFamily="34" charset="0"/>
                <a:cs typeface="Times New Roman" pitchFamily="18" charset="0"/>
              </a:rPr>
              <a:t>«</a:t>
            </a:r>
            <a:r>
              <a:rPr lang="ru-RU" b="1" dirty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lang="ru-RU" b="1" dirty="0">
                <a:solidFill>
                  <a:schemeClr val="tx2"/>
                </a:solidFill>
                <a:ea typeface="Calibri" pitchFamily="34" charset="0"/>
                <a:cs typeface="Times New Roman" pitchFamily="18" charset="0"/>
              </a:rPr>
              <a:t>»</a:t>
            </a:r>
            <a:r>
              <a:rPr lang="ru-RU" b="1" dirty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: </a:t>
            </a:r>
            <a:endParaRPr lang="ru-RU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5859621"/>
              </p:ext>
            </p:extLst>
          </p:nvPr>
        </p:nvGraphicFramePr>
        <p:xfrm>
          <a:off x="467546" y="1052736"/>
          <a:ext cx="8136903" cy="38557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33589"/>
                <a:gridCol w="2034438"/>
                <a:gridCol w="2034438"/>
                <a:gridCol w="2034438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Ф.И. ученика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Предмет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Учитель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5-а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***</a:t>
                      </a:r>
                      <a:endParaRPr lang="ru-RU" sz="2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биология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Кагаова А.Р.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Потапова С.А.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6-а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Кагаова А.Р.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797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7-а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история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Гиоева Е.Х.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797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9-а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Кочиева С.А.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чел.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533525" y="31273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260648"/>
            <a:ext cx="64087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 Психологические причины, лежащие в основе неуспеваемости, можно объединить в две группы:</a:t>
            </a:r>
          </a:p>
          <a:p>
            <a:r>
              <a:rPr lang="ru-RU" dirty="0"/>
              <a:t>1) недостатки познавательной деятельности учащихся;</a:t>
            </a:r>
          </a:p>
          <a:p>
            <a:r>
              <a:rPr lang="ru-RU" dirty="0"/>
              <a:t>2) недостатки развития мотивационной сферы детей.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19572" y="1700808"/>
            <a:ext cx="662473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u="sng" dirty="0"/>
              <a:t>Родители считают причиной неуспеваемости своих детей:</a:t>
            </a:r>
            <a:endParaRPr lang="ru-RU" dirty="0"/>
          </a:p>
          <a:p>
            <a:r>
              <a:rPr lang="ru-RU" dirty="0"/>
              <a:t>-неумение найти подход к ребенку </a:t>
            </a:r>
          </a:p>
          <a:p>
            <a:r>
              <a:rPr lang="ru-RU" dirty="0"/>
              <a:t>-неинтересное преподавание предмета </a:t>
            </a:r>
          </a:p>
          <a:p>
            <a:r>
              <a:rPr lang="ru-RU" dirty="0"/>
              <a:t>-лень ребенка </a:t>
            </a:r>
          </a:p>
          <a:p>
            <a:r>
              <a:rPr lang="ru-RU" dirty="0"/>
              <a:t>-несправедливость учителей </a:t>
            </a:r>
          </a:p>
          <a:p>
            <a:r>
              <a:rPr lang="ru-RU" dirty="0"/>
              <a:t>-недостаток внимания к ребенку со стороны учителя </a:t>
            </a:r>
          </a:p>
          <a:p>
            <a:r>
              <a:rPr lang="ru-RU" dirty="0"/>
              <a:t>-учебные нагрузки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35056" y="3861048"/>
            <a:ext cx="705678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u="sng" dirty="0"/>
              <a:t>Учителя считают:</a:t>
            </a:r>
            <a:endParaRPr lang="ru-RU" dirty="0"/>
          </a:p>
          <a:p>
            <a:r>
              <a:rPr lang="ru-RU" dirty="0"/>
              <a:t>-здоровье ребенка </a:t>
            </a:r>
          </a:p>
          <a:p>
            <a:r>
              <a:rPr lang="ru-RU" dirty="0"/>
              <a:t>-семейные проблемы </a:t>
            </a:r>
          </a:p>
          <a:p>
            <a:r>
              <a:rPr lang="ru-RU" dirty="0"/>
              <a:t>-пассивность родителей </a:t>
            </a:r>
          </a:p>
          <a:p>
            <a:r>
              <a:rPr lang="ru-RU" dirty="0"/>
              <a:t>-педагогическая запущенность </a:t>
            </a:r>
          </a:p>
          <a:p>
            <a:r>
              <a:rPr lang="ru-RU" dirty="0"/>
              <a:t>-неумение родителей помочь своему </a:t>
            </a:r>
            <a:r>
              <a:rPr lang="ru-RU" dirty="0" smtClean="0"/>
              <a:t>ребенку, отсутствие контроля</a:t>
            </a:r>
            <a:endParaRPr lang="ru-RU" dirty="0"/>
          </a:p>
          <a:p>
            <a:r>
              <a:rPr lang="ru-RU" dirty="0"/>
              <a:t>-тревожность ребенка </a:t>
            </a:r>
          </a:p>
          <a:p>
            <a:r>
              <a:rPr lang="ru-RU" dirty="0"/>
              <a:t>-сложность программы </a:t>
            </a:r>
          </a:p>
          <a:p>
            <a:r>
              <a:rPr lang="ru-RU" dirty="0"/>
              <a:t>-низкая самооценка </a:t>
            </a:r>
            <a:r>
              <a:rPr lang="ru-RU" dirty="0" smtClean="0"/>
              <a:t>ученика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968</Words>
  <Application>Microsoft Office PowerPoint</Application>
  <PresentationFormat>Экран (4:3)</PresentationFormat>
  <Paragraphs>646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Elena</dc:creator>
  <cp:lastModifiedBy>User</cp:lastModifiedBy>
  <cp:revision>14</cp:revision>
  <dcterms:created xsi:type="dcterms:W3CDTF">2023-11-28T20:28:39Z</dcterms:created>
  <dcterms:modified xsi:type="dcterms:W3CDTF">2024-01-10T07:02:18Z</dcterms:modified>
</cp:coreProperties>
</file>