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9"/>
  </p:notesMasterIdLst>
  <p:sldIdLst>
    <p:sldId id="256" r:id="rId2"/>
    <p:sldId id="257" r:id="rId3"/>
    <p:sldId id="269" r:id="rId4"/>
    <p:sldId id="270" r:id="rId5"/>
    <p:sldId id="272" r:id="rId6"/>
    <p:sldId id="271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F31E5-0628-4263-A051-3D2C5FB463F3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C79AB-FEBB-40F3-B390-8A9E0A8E5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186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C79AB-FEBB-40F3-B390-8A9E0A8E56B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952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48680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ИТОГИ УЧЕБНОЙ РАБОТЫ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НАЧАЛЬНОЙ ШКОЛЫ ЗА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ЧЕТВЕРТЬ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484784"/>
            <a:ext cx="8109594" cy="458020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75856" y="6309320"/>
            <a:ext cx="2475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2022-2023 учебный год</a:t>
            </a:r>
            <a:endParaRPr lang="ru-RU" b="1" dirty="0"/>
          </a:p>
        </p:txBody>
      </p:sp>
      <p:pic>
        <p:nvPicPr>
          <p:cNvPr id="5" name="Рисунок 4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984" y="1637184"/>
            <a:ext cx="8109594" cy="4580207"/>
          </a:xfrm>
          <a:prstGeom prst="rect">
            <a:avLst/>
          </a:prstGeom>
        </p:spPr>
      </p:pic>
      <p:pic>
        <p:nvPicPr>
          <p:cNvPr id="6" name="Рисунок 5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4406" y="1628800"/>
            <a:ext cx="8109594" cy="4580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28272" y="84203"/>
            <a:ext cx="738240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Движение обучающихся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начальной школы</a:t>
            </a:r>
            <a:r>
              <a:rPr kumimoji="0" lang="ru-RU" alt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kumimoji="0" lang="en-US" alt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alt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четверти 2021-2022 уч. года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52538" y="3717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252538" y="3261281"/>
            <a:ext cx="9637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708834"/>
              </p:ext>
            </p:extLst>
          </p:nvPr>
        </p:nvGraphicFramePr>
        <p:xfrm>
          <a:off x="539553" y="1268760"/>
          <a:ext cx="8280920" cy="5184576"/>
        </p:xfrm>
        <a:graphic>
          <a:graphicData uri="http://schemas.openxmlformats.org/drawingml/2006/table">
            <a:tbl>
              <a:tblPr/>
              <a:tblGrid>
                <a:gridCol w="2073953"/>
                <a:gridCol w="661841"/>
                <a:gridCol w="692559"/>
                <a:gridCol w="691628"/>
                <a:gridCol w="692559"/>
                <a:gridCol w="787506"/>
                <a:gridCol w="787506"/>
                <a:gridCol w="927136"/>
                <a:gridCol w="966232"/>
              </a:tblGrid>
              <a:tr h="8640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1-а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2-б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3-а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3-б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4-а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4-б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начало года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Прибыло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65F9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65F9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Выбыло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65F9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1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На конец четверти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161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99592" y="120005"/>
            <a:ext cx="716805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Успеваемость, качество знаний по классам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60488" y="1609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101024"/>
              </p:ext>
            </p:extLst>
          </p:nvPr>
        </p:nvGraphicFramePr>
        <p:xfrm>
          <a:off x="251520" y="1484784"/>
          <a:ext cx="8640959" cy="4403502"/>
        </p:xfrm>
        <a:graphic>
          <a:graphicData uri="http://schemas.openxmlformats.org/drawingml/2006/table">
            <a:tbl>
              <a:tblPr/>
              <a:tblGrid>
                <a:gridCol w="1080119"/>
                <a:gridCol w="1368153"/>
                <a:gridCol w="2766100"/>
                <a:gridCol w="2085749"/>
                <a:gridCol w="670419"/>
                <a:gridCol w="670419"/>
              </a:tblGrid>
              <a:tr h="981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Учитель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Отличники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Хорошисты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Неуспевающие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%  усп-ти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%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кач-ва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3-а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3-б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95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4-а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96,3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22,22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4-б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92,3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23,08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97,27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18,37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5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07704" y="173985"/>
            <a:ext cx="52602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Резерв (учащиеся с одной «3») 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076536"/>
              </p:ext>
            </p:extLst>
          </p:nvPr>
        </p:nvGraphicFramePr>
        <p:xfrm>
          <a:off x="251520" y="1412776"/>
          <a:ext cx="8640960" cy="2462530"/>
        </p:xfrm>
        <a:graphic>
          <a:graphicData uri="http://schemas.openxmlformats.org/drawingml/2006/table">
            <a:tbl>
              <a:tblPr/>
              <a:tblGrid>
                <a:gridCol w="1330790"/>
                <a:gridCol w="2197602"/>
                <a:gridCol w="2592288"/>
                <a:gridCol w="252028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Ф.И. ученика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Учитель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3-а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Английский язык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Громова И.А.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3-б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Английский язык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4-а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Шахмарданова Л.Г.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4-б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Умашева Г.А.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12 чел.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02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332656"/>
            <a:ext cx="65630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Неуспевающие по итогам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четверти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773780"/>
              </p:ext>
            </p:extLst>
          </p:nvPr>
        </p:nvGraphicFramePr>
        <p:xfrm>
          <a:off x="467544" y="2060848"/>
          <a:ext cx="8352928" cy="2453640"/>
        </p:xfrm>
        <a:graphic>
          <a:graphicData uri="http://schemas.openxmlformats.org/drawingml/2006/table">
            <a:tbl>
              <a:tblPr/>
              <a:tblGrid>
                <a:gridCol w="1480013"/>
                <a:gridCol w="1760347"/>
                <a:gridCol w="2664296"/>
                <a:gridCol w="2448272"/>
              </a:tblGrid>
              <a:tr h="137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64" marR="44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Ф.И. ученика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64" marR="44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Предмет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64" marR="44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Учитель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64" marR="44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137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3-б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64" marR="44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64" marR="44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н/а по всем предметам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64" marR="44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Закороева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Д.Ш.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964" marR="44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9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4-а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64" marR="44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64" marR="44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64" marR="44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Шахмарданова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Л.Г.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64" marR="44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64" marR="44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64" marR="44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9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4-б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64" marR="44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64" marR="44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64" marR="44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Умашева Г.А.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64" marR="44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64" marR="44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н/а по всем предметам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64" marR="44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964" marR="44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64" marR="44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64" marR="44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н/а -2 чел.; «2» - 2 чел.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64" marR="44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64" marR="44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608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228219"/>
            <a:ext cx="920149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учебной деятельности за 3 года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54213" y="23669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1628800"/>
          <a:ext cx="8208911" cy="4101084"/>
        </p:xfrm>
        <a:graphic>
          <a:graphicData uri="http://schemas.openxmlformats.org/drawingml/2006/table">
            <a:tbl>
              <a:tblPr/>
              <a:tblGrid>
                <a:gridCol w="2625479"/>
                <a:gridCol w="1857569"/>
                <a:gridCol w="1857569"/>
                <a:gridCol w="1868294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четверть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2020-2021 учебного года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 четверть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2021-2022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учебного года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 четверть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2022-2023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учебного года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учащихся на конец четверти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156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155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161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учащихся,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подлежащих аттестации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98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%  качества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27,14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27,16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18,37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%  успеваемости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97,62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97,53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97,27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Не аттестовано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Не успевают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Отличники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Хорошисты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78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24744"/>
            <a:ext cx="85669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1. Продолжить работу по эффективной организации методической части уроков с целью развития интереса к получению знаний и повышения  уровня мотивации к обучению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учащихся начальной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школы.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 Концентрировать усилия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учащихся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их родителей  на получение прочных знаний по усвоению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программы.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3. Повышать качество преподавания, стремясь к преобладанию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деятельностных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методов и активных технологий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обучения. 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Создавать условия в  организации обучения учащихся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формирование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самостоятельности в учебной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деятельности в привычных и новых 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условиях контрольных, мониторинговых работ 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Довести </a:t>
            </a:r>
            <a:r>
              <a:rPr lang="x-none" sz="1600">
                <a:latin typeface="Times New Roman" panose="02020603050405020304" pitchFamily="18" charset="0"/>
                <a:cs typeface="Times New Roman" panose="02020603050405020304" pitchFamily="18" charset="0"/>
              </a:rPr>
              <a:t>до сведения родителей итоги успеваемости учащихся за 1 четверть, выработать взаимные меры по сохранению и повышению качества обученности учащихся.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36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437</TotalTime>
  <Words>310</Words>
  <Application>Microsoft Office PowerPoint</Application>
  <PresentationFormat>Экран (4:3)</PresentationFormat>
  <Paragraphs>188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58</cp:revision>
  <dcterms:created xsi:type="dcterms:W3CDTF">2015-11-05T21:46:34Z</dcterms:created>
  <dcterms:modified xsi:type="dcterms:W3CDTF">2022-11-07T11:17:11Z</dcterms:modified>
</cp:coreProperties>
</file>