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1"/>
  </p:notesMasterIdLst>
  <p:sldIdLst>
    <p:sldId id="275" r:id="rId2"/>
    <p:sldId id="274" r:id="rId3"/>
    <p:sldId id="288" r:id="rId4"/>
    <p:sldId id="257" r:id="rId5"/>
    <p:sldId id="282" r:id="rId6"/>
    <p:sldId id="261" r:id="rId7"/>
    <p:sldId id="279" r:id="rId8"/>
    <p:sldId id="283" r:id="rId9"/>
    <p:sldId id="28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94660"/>
  </p:normalViewPr>
  <p:slideViewPr>
    <p:cSldViewPr>
      <p:cViewPr varScale="1">
        <p:scale>
          <a:sx n="103" d="100"/>
          <a:sy n="103" d="100"/>
        </p:scale>
        <p:origin x="-18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F31FA-445E-42C5-826C-88B95D3A25FC}" type="datetimeFigureOut">
              <a:rPr lang="ru-RU" smtClean="0"/>
              <a:t>19.03.2025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C133F-6B36-4C18-8E56-4EB78FAE2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937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19.03.2025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 descr="2366_2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8640"/>
            <a:ext cx="5184576" cy="37061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32041" y="548680"/>
            <a:ext cx="4211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ПОВЕСТКА ПЕДСОВЕТА:</a:t>
            </a:r>
          </a:p>
          <a:p>
            <a:pPr marL="342900" indent="-342900">
              <a:buAutoNum type="arabicPeriod"/>
            </a:pPr>
            <a:r>
              <a:rPr lang="ru-RU" sz="2000" dirty="0" err="1" smtClean="0"/>
              <a:t>Внутришкольная</a:t>
            </a:r>
            <a:r>
              <a:rPr lang="ru-RU" sz="2000" dirty="0" smtClean="0"/>
              <a:t> система оценки образования</a:t>
            </a:r>
            <a:r>
              <a:rPr lang="ru-RU" sz="2000" smtClean="0"/>
              <a:t>: </a:t>
            </a:r>
            <a:r>
              <a:rPr lang="ru-RU" sz="2000" smtClean="0"/>
              <a:t>проблемы </a:t>
            </a:r>
            <a:r>
              <a:rPr lang="ru-RU" sz="2000" dirty="0" smtClean="0"/>
              <a:t>и перспективы.(Потапова С.А., Громова И.А.)</a:t>
            </a:r>
          </a:p>
          <a:p>
            <a:pPr marL="342900" indent="-342900"/>
            <a:r>
              <a:rPr lang="ru-RU" sz="2000" dirty="0"/>
              <a:t>2</a:t>
            </a:r>
            <a:r>
              <a:rPr lang="ru-RU" sz="2000" dirty="0" smtClean="0"/>
              <a:t>. Итоги  УВР И ВР за </a:t>
            </a:r>
            <a:r>
              <a:rPr lang="en-US" sz="2000" dirty="0" smtClean="0"/>
              <a:t>II</a:t>
            </a:r>
            <a:r>
              <a:rPr lang="ru-RU" sz="2000" dirty="0" smtClean="0"/>
              <a:t>четверть.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4365104"/>
            <a:ext cx="6660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Производственная учеба: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Организация внеурочной деятельности и дополнительного образования. </a:t>
            </a:r>
            <a:r>
              <a:rPr lang="ru-RU" sz="2400" dirty="0"/>
              <a:t>(</a:t>
            </a:r>
            <a:r>
              <a:rPr lang="ru-RU" sz="2400" dirty="0" smtClean="0"/>
              <a:t>Магометов С.А.,</a:t>
            </a:r>
            <a:r>
              <a:rPr lang="ru-RU" sz="2400" dirty="0" err="1" smtClean="0"/>
              <a:t>Закороева</a:t>
            </a:r>
            <a:r>
              <a:rPr lang="ru-RU" sz="2400" dirty="0" smtClean="0"/>
              <a:t> Д.Ш., </a:t>
            </a:r>
            <a:r>
              <a:rPr lang="ru-RU" sz="2400" dirty="0" err="1" smtClean="0"/>
              <a:t>Кагаова</a:t>
            </a:r>
            <a:r>
              <a:rPr lang="ru-RU" sz="2400" dirty="0" smtClean="0"/>
              <a:t> А.Р.)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9748" y="188640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 ШКОЛЫ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четверть 2024-2025 учебного года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992519"/>
            <a:ext cx="7480448" cy="4224872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0856" y="2306989"/>
            <a:ext cx="7740352" cy="437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3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542036"/>
              </p:ext>
            </p:extLst>
          </p:nvPr>
        </p:nvGraphicFramePr>
        <p:xfrm>
          <a:off x="547161" y="1412776"/>
          <a:ext cx="7848876" cy="39258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9611"/>
                <a:gridCol w="570768"/>
                <a:gridCol w="680657"/>
                <a:gridCol w="502703"/>
                <a:gridCol w="588809"/>
                <a:gridCol w="597830"/>
                <a:gridCol w="520743"/>
                <a:gridCol w="502703"/>
                <a:gridCol w="677376"/>
                <a:gridCol w="793826"/>
                <a:gridCol w="84385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Классы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1-б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1кк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3кк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Итого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85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 начало </a:t>
                      </a:r>
                      <a:r>
                        <a:rPr lang="ru-RU" sz="1400" dirty="0" smtClean="0">
                          <a:effectLst/>
                        </a:rPr>
                        <a:t>года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138+3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 начало </a:t>
                      </a:r>
                      <a:r>
                        <a:rPr lang="ru-RU" sz="1400" dirty="0" smtClean="0">
                          <a:effectLst/>
                        </a:rPr>
                        <a:t>четверти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141+3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Прибыло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Выбыло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0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На конец 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Четверти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143+3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539552" y="620688"/>
            <a:ext cx="80648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  начальной школы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 </a:t>
            </a:r>
            <a:r>
              <a:rPr lang="en-US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2024-2025 уч. года</a:t>
            </a:r>
            <a:endParaRPr lang="ru-RU" alt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11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548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124744"/>
            <a:ext cx="777686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Итого за отчётный период с 05.11.2024 по 27.12.2024 прибыло учеников: 6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967335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Итого за отчётный период с 05.11.2024 по 27.12.2024 выбыло учеников: 4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899592" y="476672"/>
            <a:ext cx="62719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начальной школе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033295"/>
              </p:ext>
            </p:extLst>
          </p:nvPr>
        </p:nvGraphicFramePr>
        <p:xfrm>
          <a:off x="323528" y="1052736"/>
          <a:ext cx="8352928" cy="5323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65104"/>
                <a:gridCol w="1499192"/>
                <a:gridCol w="1872208"/>
                <a:gridCol w="2088232"/>
                <a:gridCol w="941048"/>
                <a:gridCol w="78714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Класс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Учитель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Отличники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Хорошисты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Неуспевающие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%  </a:t>
                      </a:r>
                      <a:r>
                        <a:rPr lang="ru-RU" sz="2000" dirty="0" err="1">
                          <a:effectLst/>
                        </a:rPr>
                        <a:t>усп-ти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кач-ва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92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2-а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36,8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6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2-б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95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67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3-а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96,67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46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4-а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100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28,57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78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4-б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94,74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36,84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ИТОГО: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33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97,37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dirty="0" smtClean="0">
                          <a:effectLst/>
                        </a:rPr>
                        <a:t>29,73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35696" y="476672"/>
            <a:ext cx="35489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Резерв (учащиеся с одной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355679"/>
              </p:ext>
            </p:extLst>
          </p:nvPr>
        </p:nvGraphicFramePr>
        <p:xfrm>
          <a:off x="467545" y="1268760"/>
          <a:ext cx="8064894" cy="31897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0181"/>
                <a:gridCol w="2523194"/>
                <a:gridCol w="2475754"/>
                <a:gridCol w="192576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Ф.И. ученика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Предмет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Учитель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Русский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Информатика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Шахмарданова Л.Г.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Королева Е.Н.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2-б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Английский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Информатика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Миделашвили Т.Г.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Королева Е.Н.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Родн</a:t>
                      </a:r>
                      <a:r>
                        <a:rPr lang="ru-RU" sz="1400" dirty="0">
                          <a:effectLst/>
                        </a:rPr>
                        <a:t> рус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Лит чтение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Лит чтение на рус языке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77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4-а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Окружающий мир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Английский язык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Винник С.В.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36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Итого</a:t>
                      </a:r>
                      <a:r>
                        <a:rPr lang="ru-RU" sz="1400" dirty="0" smtClean="0">
                          <a:effectLst/>
                        </a:rPr>
                        <a:t>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                              9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990462"/>
              </p:ext>
            </p:extLst>
          </p:nvPr>
        </p:nvGraphicFramePr>
        <p:xfrm>
          <a:off x="1403648" y="5085184"/>
          <a:ext cx="6369050" cy="14847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0010"/>
                <a:gridCol w="1979295"/>
                <a:gridCol w="1519555"/>
                <a:gridCol w="152019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Класс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Ф.И. ученика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Предмет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Учитель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2-б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Английский язык, информатика-н/а;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Миделашвили Т.Г..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Королева Е.Н.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Окружающий мир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46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4-б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Окружающий мир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Висаитова Д.А.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28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Итого: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39752" y="4725144"/>
            <a:ext cx="48666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НЕУСПЕВАЮЩИЕ ПО ИТОГАМ ЧЕТВЕРТИ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19672" y="260648"/>
            <a:ext cx="541032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 вновь принятых обучающихся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1007644"/>
              </p:ext>
            </p:extLst>
          </p:nvPr>
        </p:nvGraphicFramePr>
        <p:xfrm>
          <a:off x="539552" y="836712"/>
          <a:ext cx="8280920" cy="59218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096"/>
                <a:gridCol w="2016224"/>
                <a:gridCol w="3515206"/>
                <a:gridCol w="1885394"/>
              </a:tblGrid>
              <a:tr h="209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Класс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Ф.И. обучающегося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Информация от учителя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 четверть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четверть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3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1.*******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Удовл оценки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выбыл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2.*****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Удовл оценки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«3»-рус яз, анг яз.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313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3.******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«3»-2,  математика,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русский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хорошист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4.******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Удовл</a:t>
                      </a:r>
                      <a:r>
                        <a:rPr lang="ru-RU" sz="800" dirty="0">
                          <a:effectLst/>
                        </a:rPr>
                        <a:t> оценки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удовл оценки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5.******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Удовл</a:t>
                      </a:r>
                      <a:r>
                        <a:rPr lang="ru-RU" sz="800" dirty="0">
                          <a:effectLst/>
                        </a:rPr>
                        <a:t>. </a:t>
                      </a:r>
                      <a:r>
                        <a:rPr lang="ru-RU" sz="800" dirty="0" smtClean="0">
                          <a:effectLst/>
                        </a:rPr>
                        <a:t>оценки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неуспев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6.******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Хорошист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«3» по 5 предметам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4-а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1.*******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Удовл</a:t>
                      </a:r>
                      <a:r>
                        <a:rPr lang="ru-RU" sz="800" dirty="0">
                          <a:effectLst/>
                        </a:rPr>
                        <a:t>. </a:t>
                      </a:r>
                      <a:r>
                        <a:rPr lang="ru-RU" sz="800" dirty="0" smtClean="0">
                          <a:effectLst/>
                        </a:rPr>
                        <a:t>оценки</a:t>
                      </a:r>
                      <a:endParaRPr lang="ru-RU" sz="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выбыла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313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2.*******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«3»-3, математика, русский, Ом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«3» - по 4 предметам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3.******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Удовл</a:t>
                      </a:r>
                      <a:r>
                        <a:rPr lang="ru-RU" sz="800" dirty="0">
                          <a:effectLst/>
                        </a:rPr>
                        <a:t>. Оценки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Удовл оценки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4.******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Удовл</a:t>
                      </a:r>
                      <a:r>
                        <a:rPr lang="ru-RU" sz="800" dirty="0">
                          <a:effectLst/>
                        </a:rPr>
                        <a:t>. Оценки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«3» по 4 предметам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313531"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4-б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1.******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«3»-4, английский язык,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чтение, математика, ОМ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«3» -чтение, ОМ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313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2.******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Удовл</a:t>
                      </a:r>
                      <a:r>
                        <a:rPr lang="ru-RU" sz="800" dirty="0">
                          <a:effectLst/>
                        </a:rPr>
                        <a:t> оценки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Удовл</a:t>
                      </a:r>
                      <a:r>
                        <a:rPr lang="ru-RU" sz="800" dirty="0">
                          <a:effectLst/>
                        </a:rPr>
                        <a:t> оценки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( очень слабый)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3.*******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err="1">
                          <a:effectLst/>
                        </a:rPr>
                        <a:t>Удовл</a:t>
                      </a:r>
                      <a:r>
                        <a:rPr lang="ru-RU" sz="800" dirty="0">
                          <a:effectLst/>
                        </a:rPr>
                        <a:t> оценки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выбыла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2090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4.*******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«3»-1, русский язык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Хорошист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1045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5.*******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выбыла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выбыла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4180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6.*******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«3»-4, русский, родной русский,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математика, англ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язык.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хорошист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  <a:tr h="313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16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3 чел-хорошисты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4 чел выбыли!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079" marR="34079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43608" y="404664"/>
            <a:ext cx="587122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Сравнительный анализ учебной деятельности по годам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148680"/>
              </p:ext>
            </p:extLst>
          </p:nvPr>
        </p:nvGraphicFramePr>
        <p:xfrm>
          <a:off x="251520" y="985449"/>
          <a:ext cx="8280919" cy="4276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5965"/>
                <a:gridCol w="1400539"/>
                <a:gridCol w="1152128"/>
                <a:gridCol w="1269687"/>
                <a:gridCol w="132260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II </a:t>
                      </a:r>
                      <a:r>
                        <a:rPr lang="ru-RU" sz="1200">
                          <a:effectLst/>
                        </a:rPr>
                        <a:t>четверть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2021-2022 учебного года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II</a:t>
                      </a:r>
                      <a:r>
                        <a:rPr lang="ru-RU" sz="1100">
                          <a:effectLst/>
                        </a:rPr>
                        <a:t> 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2022-2023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учебного года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II</a:t>
                      </a:r>
                      <a:r>
                        <a:rPr lang="ru-RU" sz="1100">
                          <a:effectLst/>
                        </a:rPr>
                        <a:t> 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2023-2024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учебного года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II</a:t>
                      </a:r>
                      <a:r>
                        <a:rPr lang="ru-RU" sz="1100">
                          <a:effectLst/>
                        </a:rPr>
                        <a:t> 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2024-2025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учебного года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Количество учащихся на конец </a:t>
                      </a:r>
                      <a:r>
                        <a:rPr lang="ru-RU" sz="1200" dirty="0" smtClean="0">
                          <a:effectLst/>
                        </a:rPr>
                        <a:t>четверти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143+3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Количество учащихся,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подлежащих </a:t>
                      </a:r>
                      <a:r>
                        <a:rPr lang="ru-RU" sz="1200" dirty="0" smtClean="0">
                          <a:effectLst/>
                        </a:rPr>
                        <a:t>аттестации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132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%  </a:t>
                      </a:r>
                      <a:r>
                        <a:rPr lang="ru-RU" sz="1200" dirty="0" smtClean="0">
                          <a:effectLst/>
                        </a:rPr>
                        <a:t>качества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21,49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20,45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27,18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32,5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%  </a:t>
                      </a:r>
                      <a:r>
                        <a:rPr lang="ru-RU" sz="1200" dirty="0" smtClean="0">
                          <a:effectLst/>
                        </a:rPr>
                        <a:t>успеваемости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85,95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94,26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94,63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97,37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 </a:t>
                      </a:r>
                      <a:r>
                        <a:rPr lang="ru-RU" sz="1200" dirty="0" smtClean="0">
                          <a:effectLst/>
                        </a:rPr>
                        <a:t>аттестовано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 </a:t>
                      </a:r>
                      <a:r>
                        <a:rPr lang="ru-RU" sz="1200" dirty="0" smtClean="0">
                          <a:effectLst/>
                        </a:rPr>
                        <a:t>успевают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Отличники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Хорошисты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33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332656"/>
            <a:ext cx="8352928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Выводы и рекомендации: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Учителям продолжить индивидуальную работу с обучающимися, имеющими низкие учебные результаты.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Проводить постоянно разъяснительную, просветительскую или профилактическую работу с обучающимися и родителями с целью повышения мотивации к обучению.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Продолжить систематическую профилактическую работу с обучающимися, склонными к пропускам уроков без уважительной причины.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Учителям  необходимо активизировать работу над повышением качества обучения и степени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обученности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учащихся, грамотно строить методическую работу по предупреждению пробелов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знаниях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учащихся с целью повышения качества обучения, уделять особое внимание целенаправленному повторению ключевых тем курса, предусмотренных государственной программой.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431</TotalTime>
  <Words>685</Words>
  <Application>Microsoft Office PowerPoint</Application>
  <PresentationFormat>Экран (4:3)</PresentationFormat>
  <Paragraphs>344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Elena</dc:creator>
  <cp:lastModifiedBy>User</cp:lastModifiedBy>
  <cp:revision>28</cp:revision>
  <dcterms:created xsi:type="dcterms:W3CDTF">2023-11-28T20:28:39Z</dcterms:created>
  <dcterms:modified xsi:type="dcterms:W3CDTF">2025-03-19T10:44:14Z</dcterms:modified>
</cp:coreProperties>
</file>