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1"/>
  </p:notesMasterIdLst>
  <p:sldIdLst>
    <p:sldId id="256" r:id="rId2"/>
    <p:sldId id="257" r:id="rId3"/>
    <p:sldId id="269" r:id="rId4"/>
    <p:sldId id="270" r:id="rId5"/>
    <p:sldId id="272" r:id="rId6"/>
    <p:sldId id="271" r:id="rId7"/>
    <p:sldId id="281" r:id="rId8"/>
    <p:sldId id="273" r:id="rId9"/>
    <p:sldId id="285" r:id="rId10"/>
  </p:sldIdLst>
  <p:sldSz cx="9144000" cy="6858000" type="screen4x3"/>
  <p:notesSz cx="6858000" cy="9144000"/>
  <p:custDataLst>
    <p:tags r:id="rId12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10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EF31E5-0628-4263-A051-3D2C5FB463F3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C79AB-FEBB-40F3-B390-8A9E0A8E56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186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C79AB-FEBB-40F3-B390-8A9E0A8E56BF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952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schools.dnevnik.ru/reports/default.aspx?school=39630&amp;report=class-attendance&amp;year=2020&amp;group=1717177463543382310&amp;periodNumber=1&amp;periodType=5" TargetMode="External"/><Relationship Id="rId2" Type="http://schemas.openxmlformats.org/officeDocument/2006/relationships/hyperlink" Target="https://schools.dnevnik.ru/reports/default.aspx?school=39630&amp;report=class-attendance&amp;year=2020&amp;group=1717176106333716750&amp;periodNumber=1&amp;periodType=5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schools.dnevnik.ru/reports/default.aspx?school=39630&amp;report=class-attendance&amp;year=2020&amp;group=1717177880155210033&amp;periodNumber=1&amp;periodType=5" TargetMode="External"/><Relationship Id="rId5" Type="http://schemas.openxmlformats.org/officeDocument/2006/relationships/hyperlink" Target="https://schools.dnevnik.ru/reports/default.aspx?school=39630&amp;report=class-attendance&amp;year=2020&amp;group=1717177768486060334&amp;periodNumber=1&amp;periodType=5" TargetMode="External"/><Relationship Id="rId4" Type="http://schemas.openxmlformats.org/officeDocument/2006/relationships/hyperlink" Target="https://schools.dnevnik.ru/reports/default.aspx?school=39630&amp;report=class-attendance&amp;year=2020&amp;group=1717177648226976041&amp;periodNumber=1&amp;periodType=5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548680"/>
            <a:ext cx="8280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ИТОГИ УЧЕБНОЙ РАБОТЫ 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НАЧАЛЬНОЙ ШКОЛЫ ЗА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ЧЕТВЕРТЬ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484784"/>
            <a:ext cx="8109594" cy="45802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75856" y="6309320"/>
            <a:ext cx="2839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2020-2021 учебный год</a:t>
            </a:r>
            <a:endParaRPr lang="ru-RU" b="1" dirty="0"/>
          </a:p>
        </p:txBody>
      </p:sp>
      <p:pic>
        <p:nvPicPr>
          <p:cNvPr id="5" name="Рисунок 4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984" y="1637184"/>
            <a:ext cx="8109594" cy="4580207"/>
          </a:xfrm>
          <a:prstGeom prst="rect">
            <a:avLst/>
          </a:prstGeom>
        </p:spPr>
      </p:pic>
      <p:pic>
        <p:nvPicPr>
          <p:cNvPr id="6" name="Рисунок 5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4406" y="1628800"/>
            <a:ext cx="8109594" cy="45802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28272" y="84203"/>
            <a:ext cx="738240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Движение обучающихся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начальной школы</a:t>
            </a: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</a:t>
            </a:r>
            <a:r>
              <a:rPr lang="en-US" alt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</a:t>
            </a: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четверти 2020-2021 </a:t>
            </a:r>
            <a:r>
              <a:rPr kumimoji="0" lang="ru-RU" altLang="ru-RU" sz="2800" b="1" i="0" u="none" strike="noStrike" cap="none" normalizeH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</a:t>
            </a: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года</a:t>
            </a:r>
            <a:endParaRPr kumimoji="0" lang="ru-RU" alt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52538" y="37179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252538" y="3261281"/>
            <a:ext cx="963725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11560" y="1484784"/>
          <a:ext cx="8280920" cy="3960439"/>
        </p:xfrm>
        <a:graphic>
          <a:graphicData uri="http://schemas.openxmlformats.org/drawingml/2006/table">
            <a:tbl>
              <a:tblPr/>
              <a:tblGrid>
                <a:gridCol w="2073953"/>
                <a:gridCol w="661841"/>
                <a:gridCol w="692559"/>
                <a:gridCol w="691628"/>
                <a:gridCol w="692559"/>
                <a:gridCol w="787506"/>
                <a:gridCol w="787506"/>
                <a:gridCol w="927136"/>
                <a:gridCol w="966232"/>
              </a:tblGrid>
              <a:tr h="56577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Классы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1-а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1-б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2-а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2-б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4-а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4-б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15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 начало четверти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77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Прибыло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77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Выбыло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155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На конец четверти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157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99592" y="120005"/>
            <a:ext cx="716805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Успеваемость, качество знаний по классам</a:t>
            </a:r>
            <a:endParaRPr kumimoji="0" lang="ru-RU" alt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60488" y="1609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79512" y="620688"/>
          <a:ext cx="8712969" cy="5447286"/>
        </p:xfrm>
        <a:graphic>
          <a:graphicData uri="http://schemas.openxmlformats.org/drawingml/2006/table">
            <a:tbl>
              <a:tblPr/>
              <a:tblGrid>
                <a:gridCol w="1092976"/>
                <a:gridCol w="1499312"/>
                <a:gridCol w="2016224"/>
                <a:gridCol w="2184652"/>
                <a:gridCol w="1099218"/>
                <a:gridCol w="820587"/>
              </a:tblGrid>
              <a:tr h="4187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Отличники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Хорошисты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Неуспевающие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% </a:t>
                      </a:r>
                      <a:endParaRPr lang="ru-RU" sz="18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latin typeface="Times New Roman"/>
                          <a:ea typeface="Calibri"/>
                          <a:cs typeface="Times New Roman"/>
                        </a:rPr>
                        <a:t>усп-ти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%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latin typeface="Times New Roman"/>
                          <a:ea typeface="Calibri"/>
                          <a:cs typeface="Times New Roman"/>
                        </a:rPr>
                        <a:t>кач-ва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33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2-а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aseline="0" dirty="0" smtClean="0">
                          <a:latin typeface="Calibri"/>
                          <a:ea typeface="Calibri"/>
                          <a:cs typeface="Times New Roman"/>
                        </a:rPr>
                        <a:t> 6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95,83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23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2-б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aseline="0" dirty="0" smtClean="0">
                          <a:latin typeface="Calibri"/>
                          <a:ea typeface="Calibri"/>
                          <a:cs typeface="Times New Roman"/>
                        </a:rPr>
                        <a:t> 5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95,83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20,83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18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 10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  2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93,1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37,9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4-а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 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aseline="0" dirty="0" smtClean="0">
                          <a:latin typeface="Calibri"/>
                          <a:ea typeface="Calibri"/>
                          <a:cs typeface="Times New Roman"/>
                        </a:rPr>
                        <a:t>  6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33,3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4-б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95,24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19,03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5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ИТОГО: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31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/>
                          <a:ea typeface="Calibri"/>
                          <a:cs typeface="Times New Roman"/>
                        </a:rPr>
                        <a:t>95,52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Calibri"/>
                          <a:cs typeface="Times New Roman"/>
                        </a:rPr>
                        <a:t>27,73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8977" marR="389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95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07704" y="173985"/>
            <a:ext cx="526028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Резерв (учащиеся с одной «3») 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39552" y="1052736"/>
          <a:ext cx="8064900" cy="4101084"/>
        </p:xfrm>
        <a:graphic>
          <a:graphicData uri="http://schemas.openxmlformats.org/drawingml/2006/table">
            <a:tbl>
              <a:tblPr/>
              <a:tblGrid>
                <a:gridCol w="2016225"/>
                <a:gridCol w="2016225"/>
                <a:gridCol w="2016225"/>
                <a:gridCol w="201622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Ф.И. ученика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Предмет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Учитель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0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2-а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5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Английский язык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Соколова И.В.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2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3-а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Кокарева О.В.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975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4-а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52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Миделашвили Т.Г.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4-б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Calibri"/>
                          <a:cs typeface="Times New Roman"/>
                        </a:rPr>
                        <a:t>Шахмарданова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 Л.Г.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Итого: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10 чел.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102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332656"/>
            <a:ext cx="65630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Неуспевающие по итогам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четверти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3528" y="1412776"/>
          <a:ext cx="8208912" cy="3154680"/>
        </p:xfrm>
        <a:graphic>
          <a:graphicData uri="http://schemas.openxmlformats.org/drawingml/2006/table">
            <a:tbl>
              <a:tblPr/>
              <a:tblGrid>
                <a:gridCol w="814802"/>
                <a:gridCol w="1867182"/>
                <a:gridCol w="3515654"/>
                <a:gridCol w="2011274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Ф.И. </a:t>
                      </a: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ученика</a:t>
                      </a:r>
                      <a:endParaRPr lang="en-US" sz="18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Предмет 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Учитель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85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2-а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Русский язык, математика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Соколова И.В.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2-б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н/а по пропускам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Умашева Г.А.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3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Русский язык, математика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Кокарева О.В.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4-б</a:t>
                      </a:r>
                      <a:endParaRPr lang="ru-RU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/а по русскому языку и математике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Шахмарданова Л.Г.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Итого: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Неуспевающие -3 чел., </a:t>
                      </a:r>
                      <a:r>
                        <a:rPr lang="ru-RU" sz="1800" b="1" dirty="0" err="1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/а -2 чел. (по болезни).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608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7504" y="12775"/>
            <a:ext cx="6037358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учебной деятельности </a:t>
            </a:r>
            <a:r>
              <a:rPr lang="ru-RU" alt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четвертям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3528" y="1196752"/>
          <a:ext cx="7992886" cy="4101084"/>
        </p:xfrm>
        <a:graphic>
          <a:graphicData uri="http://schemas.openxmlformats.org/drawingml/2006/table">
            <a:tbl>
              <a:tblPr/>
              <a:tblGrid>
                <a:gridCol w="3332768"/>
                <a:gridCol w="2330059"/>
                <a:gridCol w="2330059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I 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четверть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2020-2021 учебного года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Times New Roman"/>
                          <a:cs typeface="Times New Roman"/>
                        </a:rPr>
                        <a:t>II </a:t>
                      </a: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четверть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2020-2021 учебного года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учащихся на конец четверти</a:t>
                      </a:r>
                      <a:endParaRPr lang="ru-RU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/>
                          <a:ea typeface="Times New Roman"/>
                          <a:cs typeface="Times New Roman"/>
                        </a:rPr>
                        <a:t>156</a:t>
                      </a:r>
                      <a:endParaRPr lang="ru-RU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r>
                        <a:rPr lang="en-US" sz="1800" b="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учащихся,</a:t>
                      </a:r>
                      <a:endParaRPr lang="ru-RU" sz="18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/>
                          <a:ea typeface="Times New Roman"/>
                          <a:cs typeface="Times New Roman"/>
                        </a:rPr>
                        <a:t>подлежащих аттестации</a:t>
                      </a:r>
                      <a:endParaRPr lang="ru-RU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ru-RU" sz="18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Times New Roman"/>
                          <a:ea typeface="Times New Roman"/>
                          <a:cs typeface="Times New Roman"/>
                        </a:rPr>
                        <a:t>119</a:t>
                      </a:r>
                      <a:endParaRPr lang="ru-RU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/>
                          <a:ea typeface="Times New Roman"/>
                          <a:cs typeface="Times New Roman"/>
                        </a:rPr>
                        <a:t>%  качества</a:t>
                      </a:r>
                      <a:endParaRPr lang="ru-RU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27,14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27,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73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/>
                          <a:ea typeface="Times New Roman"/>
                          <a:cs typeface="Times New Roman"/>
                        </a:rPr>
                        <a:t>%  успеваемости</a:t>
                      </a:r>
                      <a:endParaRPr lang="ru-RU" sz="18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97,62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/>
                          <a:ea typeface="Times New Roman"/>
                          <a:cs typeface="Times New Roman"/>
                        </a:rPr>
                        <a:t>Не аттестовано</a:t>
                      </a:r>
                      <a:endParaRPr lang="ru-RU" sz="18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/>
                          <a:ea typeface="Times New Roman"/>
                          <a:cs typeface="Times New Roman"/>
                        </a:rPr>
                        <a:t>Не успевают</a:t>
                      </a:r>
                      <a:endParaRPr lang="ru-RU" sz="18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/>
                          <a:ea typeface="Times New Roman"/>
                          <a:cs typeface="Times New Roman"/>
                        </a:rPr>
                        <a:t>Отличники</a:t>
                      </a:r>
                      <a:endParaRPr lang="ru-RU" sz="18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latin typeface="Times New Roman"/>
                          <a:ea typeface="Times New Roman"/>
                          <a:cs typeface="Times New Roman"/>
                        </a:rPr>
                        <a:t>Хорошисты</a:t>
                      </a:r>
                      <a:endParaRPr lang="ru-RU" sz="18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20851"/>
            <a:ext cx="360996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76350" algn="l"/>
              </a:tabLst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7635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78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23528" y="1196751"/>
          <a:ext cx="8568953" cy="4422278"/>
        </p:xfrm>
        <a:graphic>
          <a:graphicData uri="http://schemas.openxmlformats.org/drawingml/2006/table">
            <a:tbl>
              <a:tblPr/>
              <a:tblGrid>
                <a:gridCol w="2304258"/>
                <a:gridCol w="1368152"/>
                <a:gridCol w="4896543"/>
              </a:tblGrid>
              <a:tr h="31689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 dirty="0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</a:t>
                      </a:r>
                      <a:endParaRPr lang="ru-RU" sz="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2F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Ученики с 6 и более "Н"+"П"+"Б"</a:t>
                      </a:r>
                      <a:endParaRPr lang="ru-RU" sz="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2F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16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Кол-во</a:t>
                      </a:r>
                      <a:endParaRPr lang="ru-RU" sz="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2F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">
                          <a:solidFill>
                            <a:srgbClr val="666666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ФИО</a:t>
                      </a:r>
                      <a:endParaRPr lang="ru-RU" sz="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2F9"/>
                    </a:solidFill>
                  </a:tcPr>
                </a:tc>
              </a:tr>
              <a:tr h="6755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u="none" strike="noStrike" dirty="0">
                          <a:solidFill>
                            <a:srgbClr val="2291BE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2"/>
                        </a:rPr>
                        <a:t>2-а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4" marR="5454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4" marR="5454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**********************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4" marR="5454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11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u="none" strike="noStrike" dirty="0">
                          <a:solidFill>
                            <a:srgbClr val="2291BE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3"/>
                        </a:rPr>
                        <a:t>2-б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4" marR="5454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4" marR="5454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**********************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4" marR="5454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6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2 Параллель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4" marR="5454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36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4" marR="5454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dirty="0">
                        <a:latin typeface="Calibri"/>
                      </a:endParaRPr>
                    </a:p>
                  </a:txBody>
                  <a:tcPr marL="5454" marR="5454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4910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u="none" strike="noStrike" dirty="0">
                          <a:solidFill>
                            <a:srgbClr val="2291BE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4"/>
                        </a:rPr>
                        <a:t>3-а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4" marR="5454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4" marR="5454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***********************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4" marR="5454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6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3 Параллель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4" marR="5454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4" marR="5454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dirty="0">
                        <a:latin typeface="Calibri"/>
                      </a:endParaRPr>
                    </a:p>
                  </a:txBody>
                  <a:tcPr marL="5454" marR="5454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5962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u="none" strike="noStrike" dirty="0">
                          <a:solidFill>
                            <a:srgbClr val="2291BE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5"/>
                        </a:rPr>
                        <a:t>4-а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4" marR="5454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4" marR="5454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***********************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4" marR="5454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u="none" strike="noStrike" dirty="0">
                          <a:solidFill>
                            <a:srgbClr val="2291BE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6"/>
                        </a:rPr>
                        <a:t>4-б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4" marR="5454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4" marR="5454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************************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4" marR="5454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 Параллель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4" marR="5454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4" marR="5454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dirty="0">
                        <a:latin typeface="Calibri"/>
                      </a:endParaRPr>
                    </a:p>
                  </a:txBody>
                  <a:tcPr marL="5454" marR="5454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EEE"/>
                    </a:solidFill>
                  </a:tcPr>
                </a:tc>
              </a:tr>
              <a:tr h="4376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Начальное общее образование</a:t>
                      </a:r>
                      <a:endParaRPr lang="ru-RU" sz="1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4" marR="5454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AA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89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54" marR="5454" marT="2727" marB="2727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AA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200" dirty="0"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1187624" y="260648"/>
            <a:ext cx="679955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Отчет посещаемости по «Н»+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«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Б»+ «П»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64704"/>
            <a:ext cx="864096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Рекомендации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</a:p>
          <a:p>
            <a:endParaRPr lang="ru-RU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002060"/>
                </a:solidFill>
              </a:rPr>
              <a:t>1</a:t>
            </a:r>
            <a:r>
              <a:rPr lang="ru-RU" sz="2000" dirty="0" smtClean="0">
                <a:solidFill>
                  <a:srgbClr val="002060"/>
                </a:solidFill>
              </a:rPr>
              <a:t>. На заседании ШМО проанализировать результаты </a:t>
            </a:r>
            <a:r>
              <a:rPr lang="en-US" sz="2000" dirty="0" smtClean="0">
                <a:solidFill>
                  <a:srgbClr val="002060"/>
                </a:solidFill>
              </a:rPr>
              <a:t>II</a:t>
            </a:r>
            <a:r>
              <a:rPr lang="ru-RU" sz="2000" dirty="0" smtClean="0">
                <a:solidFill>
                  <a:srgbClr val="002060"/>
                </a:solidFill>
              </a:rPr>
              <a:t> четверти, определить приемы и методы, способствующие повышению качества обучения.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2.Классным руководителям в </a:t>
            </a:r>
            <a:r>
              <a:rPr lang="en-US" sz="2000" dirty="0" smtClean="0">
                <a:solidFill>
                  <a:srgbClr val="002060"/>
                </a:solidFill>
              </a:rPr>
              <a:t>III</a:t>
            </a:r>
            <a:r>
              <a:rPr lang="ru-RU" sz="2000" dirty="0" smtClean="0">
                <a:solidFill>
                  <a:srgbClr val="002060"/>
                </a:solidFill>
              </a:rPr>
              <a:t>-</a:t>
            </a:r>
            <a:r>
              <a:rPr lang="ru-RU" sz="2000" dirty="0" err="1" smtClean="0">
                <a:solidFill>
                  <a:srgbClr val="002060"/>
                </a:solidFill>
              </a:rPr>
              <a:t>й</a:t>
            </a:r>
            <a:r>
              <a:rPr lang="ru-RU" sz="2000" dirty="0" smtClean="0">
                <a:solidFill>
                  <a:srgbClr val="002060"/>
                </a:solidFill>
              </a:rPr>
              <a:t> четверти взять под особый контроль успеваемость учащихся, имеющих в четверти одну «3» и «4».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solidFill>
                  <a:srgbClr val="002060"/>
                </a:solidFill>
              </a:rPr>
              <a:t>3</a:t>
            </a:r>
            <a:r>
              <a:rPr lang="ru-RU" sz="2000" dirty="0" smtClean="0">
                <a:solidFill>
                  <a:srgbClr val="002060"/>
                </a:solidFill>
              </a:rPr>
              <a:t>. Продолжить работу по организации дифференцированного обучения школьников с целью повышения учебной мотивации и во избежание неуспеваемости.</a:t>
            </a:r>
          </a:p>
          <a:p>
            <a:pPr>
              <a:lnSpc>
                <a:spcPct val="150000"/>
              </a:lnSpc>
            </a:pPr>
            <a:r>
              <a:rPr lang="ru-RU" sz="2000" dirty="0" smtClean="0">
                <a:solidFill>
                  <a:srgbClr val="002060"/>
                </a:solidFill>
              </a:rPr>
              <a:t>4.Продолжить </a:t>
            </a:r>
            <a:r>
              <a:rPr lang="ru-RU" sz="2000" dirty="0" err="1" smtClean="0">
                <a:solidFill>
                  <a:srgbClr val="002060"/>
                </a:solidFill>
              </a:rPr>
              <a:t>взаимопосещение</a:t>
            </a:r>
            <a:r>
              <a:rPr lang="ru-RU" sz="2000" dirty="0" smtClean="0">
                <a:solidFill>
                  <a:srgbClr val="002060"/>
                </a:solidFill>
              </a:rPr>
              <a:t> уроков с целью методического взаимодействия.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v-2021.ru/wp-content/uploads/2020/03/s-novym-godom-2021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8201852" cy="6151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235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ee6349e836b743ba716c4228114c396b64c69"/>
</p:tagLst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540</TotalTime>
  <Words>448</Words>
  <Application>Microsoft Office PowerPoint</Application>
  <PresentationFormat>Экран (4:3)</PresentationFormat>
  <Paragraphs>221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72</cp:revision>
  <dcterms:created xsi:type="dcterms:W3CDTF">2015-11-05T21:46:34Z</dcterms:created>
  <dcterms:modified xsi:type="dcterms:W3CDTF">2021-01-13T10:26:11Z</dcterms:modified>
</cp:coreProperties>
</file>