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9"/>
  </p:notesMasterIdLst>
  <p:sldIdLst>
    <p:sldId id="256" r:id="rId2"/>
    <p:sldId id="257" r:id="rId3"/>
    <p:sldId id="269" r:id="rId4"/>
    <p:sldId id="270" r:id="rId5"/>
    <p:sldId id="272" r:id="rId6"/>
    <p:sldId id="271" r:id="rId7"/>
    <p:sldId id="26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EF31E5-0628-4263-A051-3D2C5FB463F3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AC79AB-FEBB-40F3-B390-8A9E0A8E56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7186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C79AB-FEBB-40F3-B390-8A9E0A8E56BF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6952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548680"/>
            <a:ext cx="82809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ИТОГИ УЧЕБНОЙ РАБОТЫ </a:t>
            </a:r>
          </a:p>
          <a:p>
            <a:pPr algn="ctr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НАЧАЛЬНОЙ ШКОЛЫ ЗА 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III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ЧЕТВЕРТЬ</a:t>
            </a:r>
          </a:p>
        </p:txBody>
      </p:sp>
      <p:pic>
        <p:nvPicPr>
          <p:cNvPr id="3" name="Рисунок 2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1484784"/>
            <a:ext cx="8109594" cy="458020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275856" y="6309320"/>
            <a:ext cx="28392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/>
              <a:t>2019-2020 учебный год</a:t>
            </a:r>
          </a:p>
        </p:txBody>
      </p:sp>
      <p:pic>
        <p:nvPicPr>
          <p:cNvPr id="5" name="Рисунок 4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984" y="1637184"/>
            <a:ext cx="8109594" cy="4580207"/>
          </a:xfrm>
          <a:prstGeom prst="rect">
            <a:avLst/>
          </a:prstGeom>
        </p:spPr>
      </p:pic>
      <p:pic>
        <p:nvPicPr>
          <p:cNvPr id="6" name="Рисунок 5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34406" y="1628800"/>
            <a:ext cx="8109594" cy="45802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58521" y="299646"/>
            <a:ext cx="712188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Количество обучающихся в начальной школе</a:t>
            </a:r>
            <a:endParaRPr kumimoji="0" lang="ru-RU" altLang="ru-RU" sz="28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52538" y="37179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r>
              <a:rPr kumimoji="0" lang="ru-RU" altLang="ru-RU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252538" y="3261281"/>
            <a:ext cx="963725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endParaRPr kumimoji="0" lang="ru-RU" alt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r>
              <a:rPr kumimoji="0" lang="ru-RU" alt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ru-RU" altLang="ru-RU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23528" y="1052736"/>
          <a:ext cx="7920880" cy="4320479"/>
        </p:xfrm>
        <a:graphic>
          <a:graphicData uri="http://schemas.openxmlformats.org/drawingml/2006/table">
            <a:tbl>
              <a:tblPr/>
              <a:tblGrid>
                <a:gridCol w="23595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300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205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1969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205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0559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70559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83070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86573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7665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Классы</a:t>
                      </a:r>
                      <a:endParaRPr lang="en-US" sz="20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1-а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1-б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3-а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3-б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4-а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4-б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6650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  <a:cs typeface="Times New Roman"/>
                        </a:rPr>
                        <a:t>На начало года</a:t>
                      </a:r>
                      <a:endParaRPr lang="en-US" sz="20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endParaRPr lang="ru-RU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  <a:endParaRPr lang="ru-RU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  <a:cs typeface="Times New Roman"/>
                        </a:rPr>
                        <a:t>29</a:t>
                      </a:r>
                      <a:endParaRPr lang="ru-RU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20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20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20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  <a:cs typeface="Times New Roman"/>
                        </a:rPr>
                        <a:t>162</a:t>
                      </a:r>
                      <a:endParaRPr lang="ru-RU" sz="20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6467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  <a:cs typeface="Times New Roman"/>
                        </a:rPr>
                        <a:t>На начало</a:t>
                      </a:r>
                      <a:endParaRPr lang="ru-RU" sz="2000" b="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  <a:cs typeface="Times New Roman"/>
                        </a:rPr>
                        <a:t>четверти</a:t>
                      </a:r>
                      <a:endParaRPr lang="ru-RU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  <a:cs typeface="Times New Roman"/>
                        </a:rPr>
                        <a:t>28</a:t>
                      </a:r>
                      <a:endParaRPr lang="ru-RU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  <a:endParaRPr lang="ru-RU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  <a:cs typeface="Times New Roman"/>
                        </a:rPr>
                        <a:t>27</a:t>
                      </a:r>
                      <a:endParaRPr lang="ru-RU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20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en-US" sz="2000" b="0">
                          <a:latin typeface="Times New Roman"/>
                          <a:ea typeface="Times New Roman"/>
                          <a:cs typeface="Times New Roman"/>
                        </a:rPr>
                        <a:t>60</a:t>
                      </a:r>
                      <a:endParaRPr lang="ru-RU" sz="20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7426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  <a:cs typeface="Times New Roman"/>
                        </a:rPr>
                        <a:t>Прибыло</a:t>
                      </a:r>
                      <a:endParaRPr lang="ru-RU" sz="20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0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7426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  <a:cs typeface="Times New Roman"/>
                        </a:rPr>
                        <a:t>Выбыло</a:t>
                      </a:r>
                      <a:endParaRPr lang="ru-RU" sz="20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0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0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7426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latin typeface="Times New Roman"/>
                          <a:ea typeface="Times New Roman"/>
                          <a:cs typeface="Times New Roman"/>
                        </a:rPr>
                        <a:t>На конец четверти</a:t>
                      </a:r>
                      <a:endParaRPr lang="ru-RU" sz="20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/>
                          <a:ea typeface="Times New Roman"/>
                          <a:cs typeface="Times New Roman"/>
                        </a:rPr>
                        <a:t>27</a:t>
                      </a:r>
                      <a:endParaRPr lang="ru-RU" sz="20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/>
                          <a:ea typeface="Times New Roman"/>
                          <a:cs typeface="Times New Roman"/>
                        </a:rPr>
                        <a:t>27</a:t>
                      </a:r>
                      <a:endParaRPr lang="ru-RU" sz="20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/>
                          <a:ea typeface="Times New Roman"/>
                          <a:cs typeface="Times New Roman"/>
                        </a:rPr>
                        <a:t>26</a:t>
                      </a:r>
                      <a:endParaRPr lang="ru-RU" sz="20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20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20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20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r>
                        <a:rPr lang="en-US" sz="2000" b="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070905" y="50513"/>
            <a:ext cx="468141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Успеваемость, качество знаний по классам</a:t>
            </a:r>
            <a:endParaRPr kumimoji="0" lang="ru-RU" altLang="ru-RU" b="1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60488" y="16097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709738" y="15875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5001173"/>
              </p:ext>
            </p:extLst>
          </p:nvPr>
        </p:nvGraphicFramePr>
        <p:xfrm>
          <a:off x="251520" y="692696"/>
          <a:ext cx="8280920" cy="4453692"/>
        </p:xfrm>
        <a:graphic>
          <a:graphicData uri="http://schemas.openxmlformats.org/drawingml/2006/table">
            <a:tbl>
              <a:tblPr/>
              <a:tblGrid>
                <a:gridCol w="158417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5437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Класс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018" marR="47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Отличники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018" marR="47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Хорошисты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018" marR="47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% </a:t>
                      </a:r>
                      <a:endParaRPr lang="ru-RU" sz="1800" b="1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b="1" dirty="0" err="1">
                          <a:latin typeface="Times New Roman"/>
                          <a:ea typeface="Calibri"/>
                          <a:cs typeface="Times New Roman"/>
                        </a:rPr>
                        <a:t>усп-ти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018" marR="47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%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latin typeface="Times New Roman"/>
                          <a:ea typeface="Calibri"/>
                          <a:cs typeface="Times New Roman"/>
                        </a:rPr>
                        <a:t>кач-ва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018" marR="47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297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018" marR="47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018" marR="47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Times New Roman"/>
                          <a:ea typeface="Calibri"/>
                          <a:cs typeface="Times New Roman"/>
                        </a:rPr>
                        <a:t>9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018" marR="47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84,62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018" marR="47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34,62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018" marR="47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7680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3-а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018" marR="47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018" marR="47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018" marR="47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018" marR="47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28,57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018" marR="47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99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3-б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018" marR="47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018" marR="47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018" marR="47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90,48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018" marR="47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14,29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018" marR="47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399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4-а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018" marR="47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018" marR="47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018" marR="47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018" marR="47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25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018" marR="47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3402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4-б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018" marR="47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-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018" marR="47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018" marR="47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84,21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018" marR="47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21,05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018" marR="47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271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ИТОГО:</a:t>
                      </a:r>
                      <a:endParaRPr lang="en-US" sz="2800" b="1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018" marR="47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018" marR="47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24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018" marR="47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89,82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018" marR="47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23,36</a:t>
                      </a:r>
                      <a:endParaRPr lang="ru-RU" sz="2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018" marR="470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5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907704" y="173985"/>
            <a:ext cx="526028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itchFamily="18" charset="0"/>
              </a:rPr>
              <a:t>Резерв (учащиеся с одной «3») </a:t>
            </a: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512650"/>
              </p:ext>
            </p:extLst>
          </p:nvPr>
        </p:nvGraphicFramePr>
        <p:xfrm>
          <a:off x="433391" y="836712"/>
          <a:ext cx="8208912" cy="3998722"/>
        </p:xfrm>
        <a:graphic>
          <a:graphicData uri="http://schemas.openxmlformats.org/drawingml/2006/table">
            <a:tbl>
              <a:tblPr/>
              <a:tblGrid>
                <a:gridCol w="154632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7010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Класс</a:t>
                      </a:r>
                      <a:endParaRPr lang="en-US" sz="2000" b="1" dirty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Ф.И. </a:t>
                      </a:r>
                      <a:endParaRPr lang="ru-RU" sz="2000" b="1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/>
                          <a:ea typeface="Calibri"/>
                          <a:cs typeface="Times New Roman"/>
                        </a:rPr>
                        <a:t>ученика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Предмет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Учитель</a:t>
                      </a:r>
                      <a:endParaRPr lang="ru-RU" sz="2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289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Русский язык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Кокарева О.В.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70180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3-а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Английский язык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Мирошниченко В.С.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93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Русский язык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Ильясова М.М.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850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Английский язык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Чеканова В.С.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019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3-б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Английский язык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Мирошниченко В.С.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397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4-а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Математика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Громова И.А.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5875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4-б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Математика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Волобуева О.И.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384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Окружающий мир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Итого: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11 чел.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1023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188640"/>
            <a:ext cx="669933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Неуспевающие по итогам </a:t>
            </a:r>
            <a:r>
              <a:rPr lang="en-US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r>
              <a:rPr lang="ru-RU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четверти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0413830"/>
              </p:ext>
            </p:extLst>
          </p:nvPr>
        </p:nvGraphicFramePr>
        <p:xfrm>
          <a:off x="251519" y="980728"/>
          <a:ext cx="8352928" cy="4913680"/>
        </p:xfrm>
        <a:graphic>
          <a:graphicData uri="http://schemas.openxmlformats.org/drawingml/2006/table">
            <a:tbl>
              <a:tblPr/>
              <a:tblGrid>
                <a:gridCol w="86409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23224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30425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950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Calibri"/>
                          <a:cs typeface="Times New Roman"/>
                        </a:rPr>
                        <a:t>Класс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marL="5480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Неуспевающие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  <a:cs typeface="Times New Roman"/>
                        </a:rPr>
                        <a:t>Предметы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  <a:cs typeface="Times New Roman"/>
                        </a:rPr>
                        <a:t>Учитель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95072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 н/а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Кокарева О.В.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50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Математика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950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Русский язык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01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Математика, русский язык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08224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3-б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Математика, русский язык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Шахмарданова Л.Г.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890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Английский  язык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Мирошниченко В.С.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9507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4-а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Calibri"/>
                          <a:cs typeface="Times New Roman"/>
                        </a:rPr>
                        <a:t>н</a:t>
                      </a: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/а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Громова И.А.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95072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4-б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Математика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Волобуева О.И.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950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Математика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901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Математика, русский язык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95072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  <a:cs typeface="Times New Roman"/>
                        </a:rPr>
                        <a:t>Итого: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  <a:cs typeface="Times New Roman"/>
                        </a:rPr>
                        <a:t>         10 чел.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610" marR="636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608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07504" y="228219"/>
            <a:ext cx="783413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учебной деятельности </a:t>
            </a:r>
            <a:endParaRPr kumimoji="0" lang="ru-RU" altLang="ru-RU" sz="2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</a:t>
            </a:r>
            <a:endParaRPr kumimoji="0" lang="ru-RU" altLang="ru-RU" sz="2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95536" y="908720"/>
          <a:ext cx="8280920" cy="4907280"/>
        </p:xfrm>
        <a:graphic>
          <a:graphicData uri="http://schemas.openxmlformats.org/drawingml/2006/table">
            <a:tbl>
              <a:tblPr/>
              <a:tblGrid>
                <a:gridCol w="26861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649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649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6492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956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 dirty="0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 четверть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imes New Roman"/>
                        </a:rPr>
                        <a:t>II </a:t>
                      </a: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четверть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b="1">
                          <a:latin typeface="Times New Roman"/>
                          <a:ea typeface="Times New Roman"/>
                          <a:cs typeface="Times New Roman"/>
                        </a:rPr>
                        <a:t>III </a:t>
                      </a: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четверть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Количество учащихся на конец четверти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157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160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161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Количество учащихся,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подлежащих аттестации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76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106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107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%  качества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18,92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27,36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23,36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%  успеваемости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94,79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92,38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Calibri"/>
                          <a:cs typeface="Times New Roman"/>
                        </a:rPr>
                        <a:t>89,82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Не аттестовано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Не успевают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Отличники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Хорошисты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27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24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С одной «3»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778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7488832" cy="52783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</a:rPr>
              <a:t> 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Рекомендации:</a:t>
            </a:r>
          </a:p>
          <a:p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935"/>
              </a:spcAft>
              <a:tabLst>
                <a:tab pos="457200" algn="l"/>
              </a:tabLst>
            </a:pP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В связи с объявлением карантина и введением дистанционного обучения  учителям скорректировать календарно-тематическое планирование так, чтобы   учебные темы были пройдены и усвоены обучающимися. </a:t>
            </a:r>
          </a:p>
          <a:p>
            <a:pPr marL="342900" lvl="0" indent="-342900">
              <a:lnSpc>
                <a:spcPct val="115000"/>
              </a:lnSpc>
              <a:spcAft>
                <a:spcPts val="935"/>
              </a:spcAft>
              <a:tabLst>
                <a:tab pos="457200" algn="l"/>
              </a:tabLst>
            </a:pPr>
            <a:r>
              <a:rPr lang="ru-RU" sz="24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Продумать формы занятий на образовательных платформах с  целью  прохождения программного материала и повышения результативности обучения. 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935"/>
              </a:spcAft>
              <a:tabLst>
                <a:tab pos="457200" algn="l"/>
              </a:tabLs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x-none" sz="2400">
                <a:latin typeface="Times New Roman" panose="02020603050405020304" pitchFamily="18" charset="0"/>
                <a:cs typeface="Times New Roman" panose="02020603050405020304" pitchFamily="18" charset="0"/>
              </a:rPr>
              <a:t>Довести </a:t>
            </a:r>
            <a:r>
              <a:rPr lang="x-none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сведения родителей итоги успеваемости учащихся </a:t>
            </a:r>
            <a:r>
              <a:rPr lang="x-none" sz="240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 </a:t>
            </a:r>
            <a:r>
              <a:rPr lang="x-none" sz="2400"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четверть.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368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451</TotalTime>
  <Words>375</Words>
  <Application>Microsoft Office PowerPoint</Application>
  <PresentationFormat>Экран (4:3)</PresentationFormat>
  <Paragraphs>214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Эркер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KAB24</cp:lastModifiedBy>
  <cp:revision>60</cp:revision>
  <dcterms:created xsi:type="dcterms:W3CDTF">2015-11-05T21:46:34Z</dcterms:created>
  <dcterms:modified xsi:type="dcterms:W3CDTF">2020-04-29T07:48:07Z</dcterms:modified>
</cp:coreProperties>
</file>